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4"/>
    <p:sldMasterId id="2147484058" r:id="rId5"/>
  </p:sldMasterIdLst>
  <p:notesMasterIdLst>
    <p:notesMasterId r:id="rId47"/>
  </p:notesMasterIdLst>
  <p:sldIdLst>
    <p:sldId id="657" r:id="rId6"/>
    <p:sldId id="696" r:id="rId7"/>
    <p:sldId id="697" r:id="rId8"/>
    <p:sldId id="698" r:id="rId9"/>
    <p:sldId id="699" r:id="rId10"/>
    <p:sldId id="700" r:id="rId11"/>
    <p:sldId id="701" r:id="rId12"/>
    <p:sldId id="662" r:id="rId13"/>
    <p:sldId id="661" r:id="rId14"/>
    <p:sldId id="702" r:id="rId15"/>
    <p:sldId id="703" r:id="rId16"/>
    <p:sldId id="663" r:id="rId17"/>
    <p:sldId id="664" r:id="rId18"/>
    <p:sldId id="659" r:id="rId19"/>
    <p:sldId id="687" r:id="rId20"/>
    <p:sldId id="704" r:id="rId21"/>
    <p:sldId id="694" r:id="rId22"/>
    <p:sldId id="695" r:id="rId23"/>
    <p:sldId id="658" r:id="rId24"/>
    <p:sldId id="665" r:id="rId25"/>
    <p:sldId id="666" r:id="rId26"/>
    <p:sldId id="667" r:id="rId27"/>
    <p:sldId id="706" r:id="rId28"/>
    <p:sldId id="705" r:id="rId29"/>
    <p:sldId id="707" r:id="rId30"/>
    <p:sldId id="668" r:id="rId31"/>
    <p:sldId id="670" r:id="rId32"/>
    <p:sldId id="673" r:id="rId33"/>
    <p:sldId id="671" r:id="rId34"/>
    <p:sldId id="688" r:id="rId35"/>
    <p:sldId id="689" r:id="rId36"/>
    <p:sldId id="690" r:id="rId37"/>
    <p:sldId id="675" r:id="rId38"/>
    <p:sldId id="674" r:id="rId39"/>
    <p:sldId id="676" r:id="rId40"/>
    <p:sldId id="678" r:id="rId41"/>
    <p:sldId id="587" r:id="rId42"/>
    <p:sldId id="589" r:id="rId43"/>
    <p:sldId id="681" r:id="rId44"/>
    <p:sldId id="682" r:id="rId45"/>
    <p:sldId id="686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9BC17D-53F8-2845-997E-CA00A4F13332}">
          <p14:sldIdLst>
            <p14:sldId id="657"/>
            <p14:sldId id="696"/>
            <p14:sldId id="697"/>
            <p14:sldId id="698"/>
            <p14:sldId id="699"/>
            <p14:sldId id="700"/>
            <p14:sldId id="701"/>
            <p14:sldId id="662"/>
            <p14:sldId id="661"/>
            <p14:sldId id="702"/>
            <p14:sldId id="703"/>
            <p14:sldId id="663"/>
            <p14:sldId id="664"/>
            <p14:sldId id="659"/>
            <p14:sldId id="687"/>
            <p14:sldId id="704"/>
            <p14:sldId id="694"/>
            <p14:sldId id="695"/>
            <p14:sldId id="658"/>
            <p14:sldId id="665"/>
            <p14:sldId id="666"/>
            <p14:sldId id="667"/>
            <p14:sldId id="706"/>
            <p14:sldId id="705"/>
            <p14:sldId id="707"/>
            <p14:sldId id="668"/>
            <p14:sldId id="670"/>
            <p14:sldId id="673"/>
            <p14:sldId id="671"/>
            <p14:sldId id="688"/>
            <p14:sldId id="689"/>
            <p14:sldId id="690"/>
            <p14:sldId id="675"/>
            <p14:sldId id="674"/>
            <p14:sldId id="676"/>
            <p14:sldId id="678"/>
            <p14:sldId id="587"/>
            <p14:sldId id="589"/>
            <p14:sldId id="681"/>
            <p14:sldId id="682"/>
            <p14:sldId id="6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285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ngyu Ma" initials="T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0000FF"/>
    <a:srgbClr val="FF2600"/>
    <a:srgbClr val="0099FF"/>
    <a:srgbClr val="FFEA98"/>
    <a:srgbClr val="FF9300"/>
    <a:srgbClr val="9A44DC"/>
    <a:srgbClr val="582AA0"/>
    <a:srgbClr val="1E4055"/>
    <a:srgbClr val="2727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5A6D36-9EAC-4C2E-9906-D36BD165876C}" v="5" dt="2024-11-21T06:24:19.4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89414"/>
  </p:normalViewPr>
  <p:slideViewPr>
    <p:cSldViewPr snapToGrid="0">
      <p:cViewPr varScale="1">
        <p:scale>
          <a:sx n="59" d="100"/>
          <a:sy n="59" d="100"/>
        </p:scale>
        <p:origin x="732" y="60"/>
      </p:cViewPr>
      <p:guideLst>
        <p:guide orient="horz" pos="3240"/>
        <p:guide pos="28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commentAuthors" Target="commentAuthors.xml"/><Relationship Id="rId8" Type="http://schemas.openxmlformats.org/officeDocument/2006/relationships/slide" Target="slides/slide3.xml"/><Relationship Id="rId5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. Khurram Jadoon khan Asstt. Professor FCS" userId="684a1a15-bea5-4a17-9b67-1313be309245" providerId="ADAL" clId="{375A6D36-9EAC-4C2E-9906-D36BD165876C}"/>
    <pc:docChg chg="undo custSel addSld delSld modSld sldOrd modSection">
      <pc:chgData name="Dr. Khurram Jadoon khan Asstt. Professor FCS" userId="684a1a15-bea5-4a17-9b67-1313be309245" providerId="ADAL" clId="{375A6D36-9EAC-4C2E-9906-D36BD165876C}" dt="2024-11-26T07:48:53.953" v="169" actId="1076"/>
      <pc:docMkLst>
        <pc:docMk/>
      </pc:docMkLst>
      <pc:sldChg chg="addSp delSp modSp mod">
        <pc:chgData name="Dr. Khurram Jadoon khan Asstt. Professor FCS" userId="684a1a15-bea5-4a17-9b67-1313be309245" providerId="ADAL" clId="{375A6D36-9EAC-4C2E-9906-D36BD165876C}" dt="2024-11-21T05:44:12.884" v="29" actId="478"/>
        <pc:sldMkLst>
          <pc:docMk/>
          <pc:sldMk cId="1149351204" sldId="662"/>
        </pc:sldMkLst>
        <pc:spChg chg="mod">
          <ac:chgData name="Dr. Khurram Jadoon khan Asstt. Professor FCS" userId="684a1a15-bea5-4a17-9b67-1313be309245" providerId="ADAL" clId="{375A6D36-9EAC-4C2E-9906-D36BD165876C}" dt="2024-11-21T05:42:27.232" v="8" actId="1076"/>
          <ac:spMkLst>
            <pc:docMk/>
            <pc:sldMk cId="1149351204" sldId="662"/>
            <ac:spMk id="2" creationId="{41CB8FEA-53F7-C34B-83C0-B824CE9DE715}"/>
          </ac:spMkLst>
        </pc:spChg>
        <pc:spChg chg="mod">
          <ac:chgData name="Dr. Khurram Jadoon khan Asstt. Professor FCS" userId="684a1a15-bea5-4a17-9b67-1313be309245" providerId="ADAL" clId="{375A6D36-9EAC-4C2E-9906-D36BD165876C}" dt="2024-11-21T05:44:00.497" v="25" actId="207"/>
          <ac:spMkLst>
            <pc:docMk/>
            <pc:sldMk cId="1149351204" sldId="662"/>
            <ac:spMk id="3" creationId="{00000000-0000-0000-0000-000000000000}"/>
          </ac:spMkLst>
        </pc:spChg>
        <pc:spChg chg="mod">
          <ac:chgData name="Dr. Khurram Jadoon khan Asstt. Professor FCS" userId="684a1a15-bea5-4a17-9b67-1313be309245" providerId="ADAL" clId="{375A6D36-9EAC-4C2E-9906-D36BD165876C}" dt="2024-11-21T05:44:09.153" v="27" actId="14100"/>
          <ac:spMkLst>
            <pc:docMk/>
            <pc:sldMk cId="1149351204" sldId="662"/>
            <ac:spMk id="5" creationId="{D0D0C4C0-1083-3043-B25B-A36CE4B7A4AB}"/>
          </ac:spMkLst>
        </pc:spChg>
        <pc:spChg chg="add mod">
          <ac:chgData name="Dr. Khurram Jadoon khan Asstt. Professor FCS" userId="684a1a15-bea5-4a17-9b67-1313be309245" providerId="ADAL" clId="{375A6D36-9EAC-4C2E-9906-D36BD165876C}" dt="2024-11-21T05:43:52.698" v="24" actId="1076"/>
          <ac:spMkLst>
            <pc:docMk/>
            <pc:sldMk cId="1149351204" sldId="662"/>
            <ac:spMk id="6" creationId="{296F42E7-634A-8481-8824-686CCC213664}"/>
          </ac:spMkLst>
        </pc:spChg>
        <pc:picChg chg="del mod">
          <ac:chgData name="Dr. Khurram Jadoon khan Asstt. Professor FCS" userId="684a1a15-bea5-4a17-9b67-1313be309245" providerId="ADAL" clId="{375A6D36-9EAC-4C2E-9906-D36BD165876C}" dt="2024-11-21T05:44:12.884" v="29" actId="478"/>
          <ac:picMkLst>
            <pc:docMk/>
            <pc:sldMk cId="1149351204" sldId="662"/>
            <ac:picMk id="10" creationId="{313535F5-E4E1-BE40-91D4-F8535C267F08}"/>
          </ac:picMkLst>
        </pc:picChg>
      </pc:sldChg>
      <pc:sldChg chg="addSp modSp mod">
        <pc:chgData name="Dr. Khurram Jadoon khan Asstt. Professor FCS" userId="684a1a15-bea5-4a17-9b67-1313be309245" providerId="ADAL" clId="{375A6D36-9EAC-4C2E-9906-D36BD165876C}" dt="2024-11-21T06:24:19.407" v="109"/>
        <pc:sldMkLst>
          <pc:docMk/>
          <pc:sldMk cId="3108376819" sldId="663"/>
        </pc:sldMkLst>
        <pc:spChg chg="mod">
          <ac:chgData name="Dr. Khurram Jadoon khan Asstt. Professor FCS" userId="684a1a15-bea5-4a17-9b67-1313be309245" providerId="ADAL" clId="{375A6D36-9EAC-4C2E-9906-D36BD165876C}" dt="2024-11-21T06:24:10.615" v="104" actId="1076"/>
          <ac:spMkLst>
            <pc:docMk/>
            <pc:sldMk cId="3108376819" sldId="663"/>
            <ac:spMk id="2" creationId="{26FA1E64-A010-2949-A134-E573A97AFC43}"/>
          </ac:spMkLst>
        </pc:spChg>
        <pc:spChg chg="mod">
          <ac:chgData name="Dr. Khurram Jadoon khan Asstt. Professor FCS" userId="684a1a15-bea5-4a17-9b67-1313be309245" providerId="ADAL" clId="{375A6D36-9EAC-4C2E-9906-D36BD165876C}" dt="2024-11-21T06:24:08.256" v="103" actId="1076"/>
          <ac:spMkLst>
            <pc:docMk/>
            <pc:sldMk cId="3108376819" sldId="663"/>
            <ac:spMk id="4" creationId="{A4EFFE33-434B-0648-9199-22B2FAF04330}"/>
          </ac:spMkLst>
        </pc:spChg>
        <pc:spChg chg="mod">
          <ac:chgData name="Dr. Khurram Jadoon khan Asstt. Professor FCS" userId="684a1a15-bea5-4a17-9b67-1313be309245" providerId="ADAL" clId="{375A6D36-9EAC-4C2E-9906-D36BD165876C}" dt="2024-11-21T06:24:08.256" v="103" actId="1076"/>
          <ac:spMkLst>
            <pc:docMk/>
            <pc:sldMk cId="3108376819" sldId="663"/>
            <ac:spMk id="7" creationId="{CBDF48D1-687A-E842-85B6-0FFE43A931A3}"/>
          </ac:spMkLst>
        </pc:spChg>
        <pc:spChg chg="mod">
          <ac:chgData name="Dr. Khurram Jadoon khan Asstt. Professor FCS" userId="684a1a15-bea5-4a17-9b67-1313be309245" providerId="ADAL" clId="{375A6D36-9EAC-4C2E-9906-D36BD165876C}" dt="2024-11-21T06:24:08.256" v="103" actId="1076"/>
          <ac:spMkLst>
            <pc:docMk/>
            <pc:sldMk cId="3108376819" sldId="663"/>
            <ac:spMk id="8" creationId="{DECB4585-D93D-4B45-B79A-4256418F6A51}"/>
          </ac:spMkLst>
        </pc:spChg>
        <pc:picChg chg="add mod">
          <ac:chgData name="Dr. Khurram Jadoon khan Asstt. Professor FCS" userId="684a1a15-bea5-4a17-9b67-1313be309245" providerId="ADAL" clId="{375A6D36-9EAC-4C2E-9906-D36BD165876C}" dt="2024-11-21T06:24:19.407" v="109"/>
          <ac:picMkLst>
            <pc:docMk/>
            <pc:sldMk cId="3108376819" sldId="663"/>
            <ac:picMk id="5" creationId="{E00DCFF1-EE56-3A7B-CA2C-68545C452C79}"/>
          </ac:picMkLst>
        </pc:picChg>
      </pc:sldChg>
      <pc:sldChg chg="modSp mod">
        <pc:chgData name="Dr. Khurram Jadoon khan Asstt. Professor FCS" userId="684a1a15-bea5-4a17-9b67-1313be309245" providerId="ADAL" clId="{375A6D36-9EAC-4C2E-9906-D36BD165876C}" dt="2024-11-21T06:24:54.367" v="112" actId="14100"/>
        <pc:sldMkLst>
          <pc:docMk/>
          <pc:sldMk cId="1577711424" sldId="687"/>
        </pc:sldMkLst>
        <pc:picChg chg="mod">
          <ac:chgData name="Dr. Khurram Jadoon khan Asstt. Professor FCS" userId="684a1a15-bea5-4a17-9b67-1313be309245" providerId="ADAL" clId="{375A6D36-9EAC-4C2E-9906-D36BD165876C}" dt="2024-11-21T06:24:54.367" v="112" actId="14100"/>
          <ac:picMkLst>
            <pc:docMk/>
            <pc:sldMk cId="1577711424" sldId="687"/>
            <ac:picMk id="4" creationId="{00000000-0000-0000-0000-000000000000}"/>
          </ac:picMkLst>
        </pc:picChg>
      </pc:sldChg>
      <pc:sldChg chg="ord">
        <pc:chgData name="Dr. Khurram Jadoon khan Asstt. Professor FCS" userId="684a1a15-bea5-4a17-9b67-1313be309245" providerId="ADAL" clId="{375A6D36-9EAC-4C2E-9906-D36BD165876C}" dt="2024-11-21T06:23:14.600" v="98"/>
        <pc:sldMkLst>
          <pc:docMk/>
          <pc:sldMk cId="58435267" sldId="688"/>
        </pc:sldMkLst>
      </pc:sldChg>
      <pc:sldChg chg="ord">
        <pc:chgData name="Dr. Khurram Jadoon khan Asstt. Professor FCS" userId="684a1a15-bea5-4a17-9b67-1313be309245" providerId="ADAL" clId="{375A6D36-9EAC-4C2E-9906-D36BD165876C}" dt="2024-11-21T06:23:14.600" v="98"/>
        <pc:sldMkLst>
          <pc:docMk/>
          <pc:sldMk cId="1159025690" sldId="689"/>
        </pc:sldMkLst>
      </pc:sldChg>
      <pc:sldChg chg="ord">
        <pc:chgData name="Dr. Khurram Jadoon khan Asstt. Professor FCS" userId="684a1a15-bea5-4a17-9b67-1313be309245" providerId="ADAL" clId="{375A6D36-9EAC-4C2E-9906-D36BD165876C}" dt="2024-11-21T06:23:14.600" v="98"/>
        <pc:sldMkLst>
          <pc:docMk/>
          <pc:sldMk cId="644772405" sldId="690"/>
        </pc:sldMkLst>
      </pc:sldChg>
      <pc:sldChg chg="del ord">
        <pc:chgData name="Dr. Khurram Jadoon khan Asstt. Professor FCS" userId="684a1a15-bea5-4a17-9b67-1313be309245" providerId="ADAL" clId="{375A6D36-9EAC-4C2E-9906-D36BD165876C}" dt="2024-11-21T06:28:10.343" v="127" actId="47"/>
        <pc:sldMkLst>
          <pc:docMk/>
          <pc:sldMk cId="3540128687" sldId="691"/>
        </pc:sldMkLst>
      </pc:sldChg>
      <pc:sldChg chg="del ord">
        <pc:chgData name="Dr. Khurram Jadoon khan Asstt. Professor FCS" userId="684a1a15-bea5-4a17-9b67-1313be309245" providerId="ADAL" clId="{375A6D36-9EAC-4C2E-9906-D36BD165876C}" dt="2024-11-21T06:28:12.394" v="128" actId="47"/>
        <pc:sldMkLst>
          <pc:docMk/>
          <pc:sldMk cId="459341927" sldId="692"/>
        </pc:sldMkLst>
      </pc:sldChg>
      <pc:sldChg chg="del ord">
        <pc:chgData name="Dr. Khurram Jadoon khan Asstt. Professor FCS" userId="684a1a15-bea5-4a17-9b67-1313be309245" providerId="ADAL" clId="{375A6D36-9EAC-4C2E-9906-D36BD165876C}" dt="2024-11-21T06:28:13.811" v="129" actId="47"/>
        <pc:sldMkLst>
          <pc:docMk/>
          <pc:sldMk cId="2560021470" sldId="693"/>
        </pc:sldMkLst>
      </pc:sldChg>
      <pc:sldChg chg="modSp mod">
        <pc:chgData name="Dr. Khurram Jadoon khan Asstt. Professor FCS" userId="684a1a15-bea5-4a17-9b67-1313be309245" providerId="ADAL" clId="{375A6D36-9EAC-4C2E-9906-D36BD165876C}" dt="2024-11-21T06:25:11.248" v="113" actId="14100"/>
        <pc:sldMkLst>
          <pc:docMk/>
          <pc:sldMk cId="1072723657" sldId="694"/>
        </pc:sldMkLst>
        <pc:picChg chg="mod">
          <ac:chgData name="Dr. Khurram Jadoon khan Asstt. Professor FCS" userId="684a1a15-bea5-4a17-9b67-1313be309245" providerId="ADAL" clId="{375A6D36-9EAC-4C2E-9906-D36BD165876C}" dt="2024-11-21T06:25:11.248" v="113" actId="14100"/>
          <ac:picMkLst>
            <pc:docMk/>
            <pc:sldMk cId="1072723657" sldId="694"/>
            <ac:picMk id="4" creationId="{00000000-0000-0000-0000-000000000000}"/>
          </ac:picMkLst>
        </pc:picChg>
      </pc:sldChg>
      <pc:sldChg chg="modSp mod">
        <pc:chgData name="Dr. Khurram Jadoon khan Asstt. Professor FCS" userId="684a1a15-bea5-4a17-9b67-1313be309245" providerId="ADAL" clId="{375A6D36-9EAC-4C2E-9906-D36BD165876C}" dt="2024-11-21T06:25:17.152" v="115" actId="14100"/>
        <pc:sldMkLst>
          <pc:docMk/>
          <pc:sldMk cId="3172938234" sldId="695"/>
        </pc:sldMkLst>
        <pc:picChg chg="mod">
          <ac:chgData name="Dr. Khurram Jadoon khan Asstt. Professor FCS" userId="684a1a15-bea5-4a17-9b67-1313be309245" providerId="ADAL" clId="{375A6D36-9EAC-4C2E-9906-D36BD165876C}" dt="2024-11-21T06:25:17.152" v="115" actId="14100"/>
          <ac:picMkLst>
            <pc:docMk/>
            <pc:sldMk cId="3172938234" sldId="695"/>
            <ac:picMk id="4" creationId="{00000000-0000-0000-0000-000000000000}"/>
          </ac:picMkLst>
        </pc:picChg>
      </pc:sldChg>
      <pc:sldChg chg="addSp modSp new mod">
        <pc:chgData name="Dr. Khurram Jadoon khan Asstt. Professor FCS" userId="684a1a15-bea5-4a17-9b67-1313be309245" providerId="ADAL" clId="{375A6D36-9EAC-4C2E-9906-D36BD165876C}" dt="2024-11-21T05:41:59.368" v="7" actId="1076"/>
        <pc:sldMkLst>
          <pc:docMk/>
          <pc:sldMk cId="3823487145" sldId="701"/>
        </pc:sldMkLst>
        <pc:picChg chg="add mod">
          <ac:chgData name="Dr. Khurram Jadoon khan Asstt. Professor FCS" userId="684a1a15-bea5-4a17-9b67-1313be309245" providerId="ADAL" clId="{375A6D36-9EAC-4C2E-9906-D36BD165876C}" dt="2024-11-21T05:41:42.664" v="3" actId="14100"/>
          <ac:picMkLst>
            <pc:docMk/>
            <pc:sldMk cId="3823487145" sldId="701"/>
            <ac:picMk id="3" creationId="{EDB271AC-ECD9-5375-D019-9BB54789006D}"/>
          </ac:picMkLst>
        </pc:picChg>
        <pc:picChg chg="add mod">
          <ac:chgData name="Dr. Khurram Jadoon khan Asstt. Professor FCS" userId="684a1a15-bea5-4a17-9b67-1313be309245" providerId="ADAL" clId="{375A6D36-9EAC-4C2E-9906-D36BD165876C}" dt="2024-11-21T05:41:59.368" v="7" actId="1076"/>
          <ac:picMkLst>
            <pc:docMk/>
            <pc:sldMk cId="3823487145" sldId="701"/>
            <ac:picMk id="5" creationId="{91B5822D-38D3-9DFE-CF42-4D29B2CE61DC}"/>
          </ac:picMkLst>
        </pc:picChg>
      </pc:sldChg>
      <pc:sldChg chg="addSp delSp modSp new mod">
        <pc:chgData name="Dr. Khurram Jadoon khan Asstt. Professor FCS" userId="684a1a15-bea5-4a17-9b67-1313be309245" providerId="ADAL" clId="{375A6D36-9EAC-4C2E-9906-D36BD165876C}" dt="2024-11-21T06:21:42.256" v="95" actId="12"/>
        <pc:sldMkLst>
          <pc:docMk/>
          <pc:sldMk cId="3324669500" sldId="702"/>
        </pc:sldMkLst>
        <pc:spChg chg="del">
          <ac:chgData name="Dr. Khurram Jadoon khan Asstt. Professor FCS" userId="684a1a15-bea5-4a17-9b67-1313be309245" providerId="ADAL" clId="{375A6D36-9EAC-4C2E-9906-D36BD165876C}" dt="2024-11-21T06:17:26.043" v="31" actId="478"/>
          <ac:spMkLst>
            <pc:docMk/>
            <pc:sldMk cId="3324669500" sldId="702"/>
            <ac:spMk id="2" creationId="{B5520840-2D21-5961-0DAB-ADA63EF60C00}"/>
          </ac:spMkLst>
        </pc:spChg>
        <pc:spChg chg="del">
          <ac:chgData name="Dr. Khurram Jadoon khan Asstt. Professor FCS" userId="684a1a15-bea5-4a17-9b67-1313be309245" providerId="ADAL" clId="{375A6D36-9EAC-4C2E-9906-D36BD165876C}" dt="2024-11-21T06:17:26.988" v="32" actId="478"/>
          <ac:spMkLst>
            <pc:docMk/>
            <pc:sldMk cId="3324669500" sldId="702"/>
            <ac:spMk id="3" creationId="{D2AE1910-2620-7F31-818A-BEAB2A3459AA}"/>
          </ac:spMkLst>
        </pc:spChg>
        <pc:spChg chg="add">
          <ac:chgData name="Dr. Khurram Jadoon khan Asstt. Professor FCS" userId="684a1a15-bea5-4a17-9b67-1313be309245" providerId="ADAL" clId="{375A6D36-9EAC-4C2E-9906-D36BD165876C}" dt="2024-11-21T06:18:40.806" v="42"/>
          <ac:spMkLst>
            <pc:docMk/>
            <pc:sldMk cId="3324669500" sldId="702"/>
            <ac:spMk id="8" creationId="{80BE35A4-A414-150C-FE40-B1CB611DE098}"/>
          </ac:spMkLst>
        </pc:spChg>
        <pc:spChg chg="add mod">
          <ac:chgData name="Dr. Khurram Jadoon khan Asstt. Professor FCS" userId="684a1a15-bea5-4a17-9b67-1313be309245" providerId="ADAL" clId="{375A6D36-9EAC-4C2E-9906-D36BD165876C}" dt="2024-11-21T06:21:42.256" v="95" actId="12"/>
          <ac:spMkLst>
            <pc:docMk/>
            <pc:sldMk cId="3324669500" sldId="702"/>
            <ac:spMk id="10" creationId="{BE2AF567-B03D-8604-5B50-2C4318C4747F}"/>
          </ac:spMkLst>
        </pc:spChg>
        <pc:picChg chg="add mod">
          <ac:chgData name="Dr. Khurram Jadoon khan Asstt. Professor FCS" userId="684a1a15-bea5-4a17-9b67-1313be309245" providerId="ADAL" clId="{375A6D36-9EAC-4C2E-9906-D36BD165876C}" dt="2024-11-21T06:17:38.600" v="34" actId="1076"/>
          <ac:picMkLst>
            <pc:docMk/>
            <pc:sldMk cId="3324669500" sldId="702"/>
            <ac:picMk id="5" creationId="{FFDD5A9E-C7C9-A2FA-E7CA-C13071CB8C93}"/>
          </ac:picMkLst>
        </pc:picChg>
        <pc:picChg chg="add mod">
          <ac:chgData name="Dr. Khurram Jadoon khan Asstt. Professor FCS" userId="684a1a15-bea5-4a17-9b67-1313be309245" providerId="ADAL" clId="{375A6D36-9EAC-4C2E-9906-D36BD165876C}" dt="2024-11-21T06:18:23.841" v="38" actId="1076"/>
          <ac:picMkLst>
            <pc:docMk/>
            <pc:sldMk cId="3324669500" sldId="702"/>
            <ac:picMk id="7" creationId="{185AF3F5-FF01-0B57-9D5E-7CBD0F07FB8F}"/>
          </ac:picMkLst>
        </pc:picChg>
      </pc:sldChg>
      <pc:sldChg chg="addSp delSp modSp new mod modClrScheme chgLayout">
        <pc:chgData name="Dr. Khurram Jadoon khan Asstt. Professor FCS" userId="684a1a15-bea5-4a17-9b67-1313be309245" providerId="ADAL" clId="{375A6D36-9EAC-4C2E-9906-D36BD165876C}" dt="2024-11-21T06:21:49.424" v="96" actId="207"/>
        <pc:sldMkLst>
          <pc:docMk/>
          <pc:sldMk cId="1931487993" sldId="703"/>
        </pc:sldMkLst>
        <pc:spChg chg="del">
          <ac:chgData name="Dr. Khurram Jadoon khan Asstt. Professor FCS" userId="684a1a15-bea5-4a17-9b67-1313be309245" providerId="ADAL" clId="{375A6D36-9EAC-4C2E-9906-D36BD165876C}" dt="2024-11-21T06:18:29.720" v="40" actId="700"/>
          <ac:spMkLst>
            <pc:docMk/>
            <pc:sldMk cId="1931487993" sldId="703"/>
            <ac:spMk id="2" creationId="{948209EB-A6C4-22BC-BD64-B1A323D19299}"/>
          </ac:spMkLst>
        </pc:spChg>
        <pc:spChg chg="del">
          <ac:chgData name="Dr. Khurram Jadoon khan Asstt. Professor FCS" userId="684a1a15-bea5-4a17-9b67-1313be309245" providerId="ADAL" clId="{375A6D36-9EAC-4C2E-9906-D36BD165876C}" dt="2024-11-21T06:18:29.720" v="40" actId="700"/>
          <ac:spMkLst>
            <pc:docMk/>
            <pc:sldMk cId="1931487993" sldId="703"/>
            <ac:spMk id="3" creationId="{80C7ACD6-AE4B-38FD-3534-B0273DF3855F}"/>
          </ac:spMkLst>
        </pc:spChg>
        <pc:spChg chg="add mod">
          <ac:chgData name="Dr. Khurram Jadoon khan Asstt. Professor FCS" userId="684a1a15-bea5-4a17-9b67-1313be309245" providerId="ADAL" clId="{375A6D36-9EAC-4C2E-9906-D36BD165876C}" dt="2024-11-21T06:20:27.208" v="72" actId="1076"/>
          <ac:spMkLst>
            <pc:docMk/>
            <pc:sldMk cId="1931487993" sldId="703"/>
            <ac:spMk id="7" creationId="{D7309958-DD51-DD1E-7F84-4BAE18FFC37C}"/>
          </ac:spMkLst>
        </pc:spChg>
        <pc:spChg chg="add">
          <ac:chgData name="Dr. Khurram Jadoon khan Asstt. Professor FCS" userId="684a1a15-bea5-4a17-9b67-1313be309245" providerId="ADAL" clId="{375A6D36-9EAC-4C2E-9906-D36BD165876C}" dt="2024-11-21T06:20:56.272" v="79"/>
          <ac:spMkLst>
            <pc:docMk/>
            <pc:sldMk cId="1931487993" sldId="703"/>
            <ac:spMk id="10" creationId="{7751B068-1472-4525-3988-E0B6E2225959}"/>
          </ac:spMkLst>
        </pc:spChg>
        <pc:spChg chg="add mod">
          <ac:chgData name="Dr. Khurram Jadoon khan Asstt. Professor FCS" userId="684a1a15-bea5-4a17-9b67-1313be309245" providerId="ADAL" clId="{375A6D36-9EAC-4C2E-9906-D36BD165876C}" dt="2024-11-21T06:21:49.424" v="96" actId="207"/>
          <ac:spMkLst>
            <pc:docMk/>
            <pc:sldMk cId="1931487993" sldId="703"/>
            <ac:spMk id="12" creationId="{161D1DE0-12D2-AE69-0E8F-B4A5142A241D}"/>
          </ac:spMkLst>
        </pc:spChg>
        <pc:picChg chg="add mod">
          <ac:chgData name="Dr. Khurram Jadoon khan Asstt. Professor FCS" userId="684a1a15-bea5-4a17-9b67-1313be309245" providerId="ADAL" clId="{375A6D36-9EAC-4C2E-9906-D36BD165876C}" dt="2024-11-21T06:20:32.680" v="75" actId="1076"/>
          <ac:picMkLst>
            <pc:docMk/>
            <pc:sldMk cId="1931487993" sldId="703"/>
            <ac:picMk id="5" creationId="{BCA7AB4B-AD79-98DE-4AEF-ACB5A9B96765}"/>
          </ac:picMkLst>
        </pc:picChg>
        <pc:picChg chg="add mod">
          <ac:chgData name="Dr. Khurram Jadoon khan Asstt. Professor FCS" userId="684a1a15-bea5-4a17-9b67-1313be309245" providerId="ADAL" clId="{375A6D36-9EAC-4C2E-9906-D36BD165876C}" dt="2024-11-21T06:20:46.152" v="78" actId="14100"/>
          <ac:picMkLst>
            <pc:docMk/>
            <pc:sldMk cId="1931487993" sldId="703"/>
            <ac:picMk id="9" creationId="{E1E70939-47E9-451F-3EAB-D26DD951513F}"/>
          </ac:picMkLst>
        </pc:picChg>
      </pc:sldChg>
      <pc:sldChg chg="addSp delSp modSp new mod modClrScheme chgLayout">
        <pc:chgData name="Dr. Khurram Jadoon khan Asstt. Professor FCS" userId="684a1a15-bea5-4a17-9b67-1313be309245" providerId="ADAL" clId="{375A6D36-9EAC-4C2E-9906-D36BD165876C}" dt="2024-11-21T06:26:36.112" v="126" actId="1076"/>
        <pc:sldMkLst>
          <pc:docMk/>
          <pc:sldMk cId="2171478233" sldId="704"/>
        </pc:sldMkLst>
        <pc:spChg chg="del">
          <ac:chgData name="Dr. Khurram Jadoon khan Asstt. Professor FCS" userId="684a1a15-bea5-4a17-9b67-1313be309245" providerId="ADAL" clId="{375A6D36-9EAC-4C2E-9906-D36BD165876C}" dt="2024-11-21T06:26:06.522" v="117" actId="700"/>
          <ac:spMkLst>
            <pc:docMk/>
            <pc:sldMk cId="2171478233" sldId="704"/>
            <ac:spMk id="2" creationId="{5D2C6AB1-ACE1-1AD0-4C6D-EA94164BAADF}"/>
          </ac:spMkLst>
        </pc:spChg>
        <pc:spChg chg="del">
          <ac:chgData name="Dr. Khurram Jadoon khan Asstt. Professor FCS" userId="684a1a15-bea5-4a17-9b67-1313be309245" providerId="ADAL" clId="{375A6D36-9EAC-4C2E-9906-D36BD165876C}" dt="2024-11-21T06:26:06.522" v="117" actId="700"/>
          <ac:spMkLst>
            <pc:docMk/>
            <pc:sldMk cId="2171478233" sldId="704"/>
            <ac:spMk id="3" creationId="{F98FDC9D-BFA2-ED7D-C3C9-C00A79CA1199}"/>
          </ac:spMkLst>
        </pc:spChg>
        <pc:picChg chg="add mod">
          <ac:chgData name="Dr. Khurram Jadoon khan Asstt. Professor FCS" userId="684a1a15-bea5-4a17-9b67-1313be309245" providerId="ADAL" clId="{375A6D36-9EAC-4C2E-9906-D36BD165876C}" dt="2024-11-21T06:26:28.536" v="122" actId="1076"/>
          <ac:picMkLst>
            <pc:docMk/>
            <pc:sldMk cId="2171478233" sldId="704"/>
            <ac:picMk id="5" creationId="{55EE5C9F-AA8B-B99F-2BF7-379355710AD1}"/>
          </ac:picMkLst>
        </pc:picChg>
        <pc:picChg chg="add mod">
          <ac:chgData name="Dr. Khurram Jadoon khan Asstt. Professor FCS" userId="684a1a15-bea5-4a17-9b67-1313be309245" providerId="ADAL" clId="{375A6D36-9EAC-4C2E-9906-D36BD165876C}" dt="2024-11-21T06:26:36.112" v="126" actId="1076"/>
          <ac:picMkLst>
            <pc:docMk/>
            <pc:sldMk cId="2171478233" sldId="704"/>
            <ac:picMk id="7" creationId="{1A852AAB-79F3-D4BB-5ED5-0CEEC583EF50}"/>
          </ac:picMkLst>
        </pc:picChg>
      </pc:sldChg>
      <pc:sldChg chg="addSp delSp modSp new mod">
        <pc:chgData name="Dr. Khurram Jadoon khan Asstt. Professor FCS" userId="684a1a15-bea5-4a17-9b67-1313be309245" providerId="ADAL" clId="{375A6D36-9EAC-4C2E-9906-D36BD165876C}" dt="2024-11-26T07:42:32.898" v="149" actId="1076"/>
        <pc:sldMkLst>
          <pc:docMk/>
          <pc:sldMk cId="1785936850" sldId="705"/>
        </pc:sldMkLst>
        <pc:spChg chg="del">
          <ac:chgData name="Dr. Khurram Jadoon khan Asstt. Professor FCS" userId="684a1a15-bea5-4a17-9b67-1313be309245" providerId="ADAL" clId="{375A6D36-9EAC-4C2E-9906-D36BD165876C}" dt="2024-11-26T07:41:21.443" v="131" actId="478"/>
          <ac:spMkLst>
            <pc:docMk/>
            <pc:sldMk cId="1785936850" sldId="705"/>
            <ac:spMk id="2" creationId="{EA639172-7A1F-63FB-A969-D7676C40FA8F}"/>
          </ac:spMkLst>
        </pc:spChg>
        <pc:spChg chg="del">
          <ac:chgData name="Dr. Khurram Jadoon khan Asstt. Professor FCS" userId="684a1a15-bea5-4a17-9b67-1313be309245" providerId="ADAL" clId="{375A6D36-9EAC-4C2E-9906-D36BD165876C}" dt="2024-11-26T07:41:22.598" v="132" actId="478"/>
          <ac:spMkLst>
            <pc:docMk/>
            <pc:sldMk cId="1785936850" sldId="705"/>
            <ac:spMk id="3" creationId="{CCE9F0C0-F1E6-985B-2B8F-AFC43FA57D5F}"/>
          </ac:spMkLst>
        </pc:spChg>
        <pc:spChg chg="add mod">
          <ac:chgData name="Dr. Khurram Jadoon khan Asstt. Professor FCS" userId="684a1a15-bea5-4a17-9b67-1313be309245" providerId="ADAL" clId="{375A6D36-9EAC-4C2E-9906-D36BD165876C}" dt="2024-11-26T07:41:40.913" v="140" actId="1076"/>
          <ac:spMkLst>
            <pc:docMk/>
            <pc:sldMk cId="1785936850" sldId="705"/>
            <ac:spMk id="5" creationId="{CE9A55D6-5FB3-77A7-7E79-116B92E5AC29}"/>
          </ac:spMkLst>
        </pc:spChg>
        <pc:spChg chg="add del">
          <ac:chgData name="Dr. Khurram Jadoon khan Asstt. Professor FCS" userId="684a1a15-bea5-4a17-9b67-1313be309245" providerId="ADAL" clId="{375A6D36-9EAC-4C2E-9906-D36BD165876C}" dt="2024-11-26T07:42:17.991" v="142" actId="478"/>
          <ac:spMkLst>
            <pc:docMk/>
            <pc:sldMk cId="1785936850" sldId="705"/>
            <ac:spMk id="7" creationId="{FF754FBD-5CD3-A946-272A-F6531B7D3D5F}"/>
          </ac:spMkLst>
        </pc:spChg>
        <pc:picChg chg="add mod">
          <ac:chgData name="Dr. Khurram Jadoon khan Asstt. Professor FCS" userId="684a1a15-bea5-4a17-9b67-1313be309245" providerId="ADAL" clId="{375A6D36-9EAC-4C2E-9906-D36BD165876C}" dt="2024-11-26T07:42:32.898" v="149" actId="1076"/>
          <ac:picMkLst>
            <pc:docMk/>
            <pc:sldMk cId="1785936850" sldId="705"/>
            <ac:picMk id="9" creationId="{13460A1C-D80E-2663-F578-DB1CBE412BC2}"/>
          </ac:picMkLst>
        </pc:picChg>
      </pc:sldChg>
      <pc:sldChg chg="addSp delSp modSp new mod">
        <pc:chgData name="Dr. Khurram Jadoon khan Asstt. Professor FCS" userId="684a1a15-bea5-4a17-9b67-1313be309245" providerId="ADAL" clId="{375A6D36-9EAC-4C2E-9906-D36BD165876C}" dt="2024-11-26T07:44:28.521" v="159" actId="1076"/>
        <pc:sldMkLst>
          <pc:docMk/>
          <pc:sldMk cId="725183888" sldId="706"/>
        </pc:sldMkLst>
        <pc:spChg chg="mod">
          <ac:chgData name="Dr. Khurram Jadoon khan Asstt. Professor FCS" userId="684a1a15-bea5-4a17-9b67-1313be309245" providerId="ADAL" clId="{375A6D36-9EAC-4C2E-9906-D36BD165876C}" dt="2024-11-26T07:43:36.333" v="151"/>
          <ac:spMkLst>
            <pc:docMk/>
            <pc:sldMk cId="725183888" sldId="706"/>
            <ac:spMk id="2" creationId="{27B59D84-5054-5697-59D1-B9BAF4DDC33F}"/>
          </ac:spMkLst>
        </pc:spChg>
        <pc:spChg chg="del">
          <ac:chgData name="Dr. Khurram Jadoon khan Asstt. Professor FCS" userId="684a1a15-bea5-4a17-9b67-1313be309245" providerId="ADAL" clId="{375A6D36-9EAC-4C2E-9906-D36BD165876C}" dt="2024-11-26T07:43:40.487" v="152" actId="478"/>
          <ac:spMkLst>
            <pc:docMk/>
            <pc:sldMk cId="725183888" sldId="706"/>
            <ac:spMk id="3" creationId="{0990D5C6-351C-CDA8-0241-BF72BD4FBF03}"/>
          </ac:spMkLst>
        </pc:spChg>
        <pc:picChg chg="add mod">
          <ac:chgData name="Dr. Khurram Jadoon khan Asstt. Professor FCS" userId="684a1a15-bea5-4a17-9b67-1313be309245" providerId="ADAL" clId="{375A6D36-9EAC-4C2E-9906-D36BD165876C}" dt="2024-11-26T07:44:28.521" v="159" actId="1076"/>
          <ac:picMkLst>
            <pc:docMk/>
            <pc:sldMk cId="725183888" sldId="706"/>
            <ac:picMk id="5" creationId="{4E6ACB17-C7C3-84A7-CC81-201237C141D9}"/>
          </ac:picMkLst>
        </pc:picChg>
      </pc:sldChg>
      <pc:sldChg chg="addSp delSp modSp new mod">
        <pc:chgData name="Dr. Khurram Jadoon khan Asstt. Professor FCS" userId="684a1a15-bea5-4a17-9b67-1313be309245" providerId="ADAL" clId="{375A6D36-9EAC-4C2E-9906-D36BD165876C}" dt="2024-11-26T07:48:53.953" v="169" actId="1076"/>
        <pc:sldMkLst>
          <pc:docMk/>
          <pc:sldMk cId="822354758" sldId="707"/>
        </pc:sldMkLst>
        <pc:spChg chg="mod">
          <ac:chgData name="Dr. Khurram Jadoon khan Asstt. Professor FCS" userId="684a1a15-bea5-4a17-9b67-1313be309245" providerId="ADAL" clId="{375A6D36-9EAC-4C2E-9906-D36BD165876C}" dt="2024-11-26T07:48:35.084" v="161"/>
          <ac:spMkLst>
            <pc:docMk/>
            <pc:sldMk cId="822354758" sldId="707"/>
            <ac:spMk id="2" creationId="{3E73339F-8172-0E47-0C9B-B63CBBAD3F8D}"/>
          </ac:spMkLst>
        </pc:spChg>
        <pc:spChg chg="del">
          <ac:chgData name="Dr. Khurram Jadoon khan Asstt. Professor FCS" userId="684a1a15-bea5-4a17-9b67-1313be309245" providerId="ADAL" clId="{375A6D36-9EAC-4C2E-9906-D36BD165876C}" dt="2024-11-26T07:48:36.697" v="162" actId="478"/>
          <ac:spMkLst>
            <pc:docMk/>
            <pc:sldMk cId="822354758" sldId="707"/>
            <ac:spMk id="3" creationId="{FB7A3E72-BCE0-B8A9-98C4-85187084185F}"/>
          </ac:spMkLst>
        </pc:spChg>
        <pc:picChg chg="add mod">
          <ac:chgData name="Dr. Khurram Jadoon khan Asstt. Professor FCS" userId="684a1a15-bea5-4a17-9b67-1313be309245" providerId="ADAL" clId="{375A6D36-9EAC-4C2E-9906-D36BD165876C}" dt="2024-11-26T07:48:53.953" v="169" actId="1076"/>
          <ac:picMkLst>
            <pc:docMk/>
            <pc:sldMk cId="822354758" sldId="707"/>
            <ac:picMk id="5" creationId="{ACB8CE92-9BFB-0DB2-444F-1C0974F4F8B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D3B82-3B23-4184-8AB4-70D5EF1C392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340277-2AFB-49CE-AF0D-E92FEC8FB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153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974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880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619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the dataset is the experience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03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the dataset is the experience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889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House vs townhouse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205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51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Define 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16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 sz="28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485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855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0362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0365"/>
            <a:ext cx="5800725" cy="5811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70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30709" y="2839183"/>
            <a:ext cx="8585860" cy="45719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35905" y="280283"/>
            <a:ext cx="8580664" cy="2487168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8011668" y="2830581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5335" y="34416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3156314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21168" y="2936176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6C8865FD-28AE-48DF-937C-6B17F07F8B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3713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276033"/>
            <a:ext cx="8563356" cy="976775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0050" y="1440060"/>
            <a:ext cx="8563356" cy="4563836"/>
          </a:xfrm>
        </p:spPr>
        <p:txBody>
          <a:bodyPr>
            <a:noAutofit/>
          </a:bodyPr>
          <a:lstStyle>
            <a:lvl1pPr marL="182880" indent="-182880">
              <a:buFont typeface="Wingdings" panose="05000000000000000000" pitchFamily="2" charset="2"/>
              <a:buChar char="Ø"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-182880">
              <a:buFont typeface="Wingdings" charset="2"/>
              <a:buChar char="Ø"/>
              <a:defRPr sz="2600">
                <a:latin typeface="Calibri" charset="0"/>
                <a:ea typeface="Calibri" charset="0"/>
                <a:cs typeface="Calibri" charset="0"/>
              </a:defRPr>
            </a:lvl2pPr>
            <a:lvl3pPr>
              <a:defRPr sz="2600">
                <a:latin typeface="Calibri" charset="0"/>
                <a:ea typeface="Calibri" charset="0"/>
                <a:cs typeface="Calibri" charset="0"/>
              </a:defRPr>
            </a:lvl3pPr>
            <a:lvl4pPr>
              <a:defRPr sz="2600"/>
            </a:lvl4pPr>
            <a:lvl5pPr>
              <a:defRPr sz="2600"/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5921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992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0866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470A6E8-D0A8-4CFA-AFD9-F458D764C4F0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29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511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7926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043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294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572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503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885" y="175887"/>
            <a:ext cx="8376312" cy="935954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9885" y="1337308"/>
            <a:ext cx="8376312" cy="460629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79885" y="6238493"/>
            <a:ext cx="474573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08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6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38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3"/>
            <a:ext cx="3886200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3"/>
            <a:ext cx="3886200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2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3"/>
            <a:ext cx="3867150" cy="3680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7553"/>
            <a:ext cx="3886201" cy="3680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131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1549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697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3"/>
            <a:ext cx="294894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28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16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3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470A6E8-D0A8-4CFA-AFD9-F458D764C4F0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711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0050" y="510515"/>
            <a:ext cx="8563356" cy="976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0050" y="1668106"/>
            <a:ext cx="8563356" cy="4563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41974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470A6E8-D0A8-4CFA-AFD9-F458D764C4F0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0050" y="6416251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41974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86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9" r:id="rId1"/>
    <p:sldLayoutId id="2147484060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5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kern="1200" cap="none" baseline="0"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charset="2"/>
        <a:buChar char="Ø"/>
        <a:defRPr sz="200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0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32.png"/><Relationship Id="rId7" Type="http://schemas.openxmlformats.org/officeDocument/2006/relationships/image" Target="../media/image21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4" Type="http://schemas.openxmlformats.org/officeDocument/2006/relationships/image" Target="../media/image180.png"/><Relationship Id="rId9" Type="http://schemas.openxmlformats.org/officeDocument/2006/relationships/image" Target="../media/image2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AC10C-A4F2-E146-B91E-49397984C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0" y="1674422"/>
            <a:ext cx="8563356" cy="2838202"/>
          </a:xfrm>
        </p:spPr>
        <p:txBody>
          <a:bodyPr>
            <a:normAutofit/>
          </a:bodyPr>
          <a:lstStyle/>
          <a:p>
            <a:pPr algn="ctr"/>
            <a:r>
              <a:rPr lang="en-US" sz="5000" dirty="0"/>
              <a:t>Introduction</a:t>
            </a:r>
            <a:endParaRPr lang="en-US" sz="5000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724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DD5A9E-C7C9-A2FA-E7CA-C13071CB8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16" y="139473"/>
            <a:ext cx="6524625" cy="504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5AF3F5-FF01-0B57-9D5E-7CBD0F07F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20" y="970869"/>
            <a:ext cx="6772275" cy="1562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2AF567-B03D-8604-5B50-2C4318C4747F}"/>
              </a:ext>
            </a:extLst>
          </p:cNvPr>
          <p:cNvSpPr txBox="1"/>
          <p:nvPr/>
        </p:nvSpPr>
        <p:spPr>
          <a:xfrm>
            <a:off x="0" y="2690336"/>
            <a:ext cx="9143999" cy="230832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</a:rPr>
              <a:t>The programmer writes explicit instructions (the program).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</a:rPr>
              <a:t>The computer executes the program using input data to produce outputs.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</a:rPr>
              <a:t>The program logic is entirely crafted by the programmer</a:t>
            </a: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" panose="020B0502020202020204" pitchFamily="34" charset="0"/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3324669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A7AB4B-AD79-98DE-4AEF-ACB5A9B96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03" y="844638"/>
            <a:ext cx="9017297" cy="7585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309958-DD51-DD1E-7F84-4BAE18FFC37C}"/>
              </a:ext>
            </a:extLst>
          </p:cNvPr>
          <p:cNvSpPr txBox="1"/>
          <p:nvPr/>
        </p:nvSpPr>
        <p:spPr>
          <a:xfrm>
            <a:off x="702128" y="62329"/>
            <a:ext cx="53557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Machine Learning Paradigm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E70939-47E9-451F-3EAB-D26DD9515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627" y="1862324"/>
            <a:ext cx="6015434" cy="14523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1D1DE0-12D2-AE69-0E8F-B4A5142A241D}"/>
              </a:ext>
            </a:extLst>
          </p:cNvPr>
          <p:cNvSpPr txBox="1"/>
          <p:nvPr/>
        </p:nvSpPr>
        <p:spPr>
          <a:xfrm>
            <a:off x="126702" y="3573787"/>
            <a:ext cx="9017297" cy="255454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Inputs (data) and desired outputs (labels or target results) are provided to the computer.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The computer (through machine learning algorithms) derives the "program" (a model).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This program can now generalize and make predictions for new inputs.</a:t>
            </a:r>
          </a:p>
        </p:txBody>
      </p:sp>
    </p:spTree>
    <p:extLst>
      <p:ext uri="{BB962C8B-B14F-4D97-AF65-F5344CB8AC3E}">
        <p14:creationId xmlns:p14="http://schemas.microsoft.com/office/powerpoint/2010/main" val="1931487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A1E64-A010-2949-A134-E573A97AF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644" y="866792"/>
            <a:ext cx="8563356" cy="112529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Taxonomy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/>
              <a:t>Machine</a:t>
            </a:r>
            <a:r>
              <a:rPr lang="zh-CN" altLang="en-US" sz="3200" dirty="0"/>
              <a:t> </a:t>
            </a:r>
            <a:r>
              <a:rPr lang="en-US" altLang="zh-CN" sz="3200" dirty="0"/>
              <a:t>Learning </a:t>
            </a:r>
            <a:br>
              <a:rPr lang="en-US" altLang="zh-CN" sz="3200" dirty="0"/>
            </a:br>
            <a:r>
              <a:rPr lang="en-US" altLang="zh-CN" sz="3200" dirty="0"/>
              <a:t>(A Simplistic View Based on Tasks)  </a:t>
            </a:r>
            <a:endParaRPr lang="en-US" sz="32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4EFFE33-434B-0648-9199-22B2FAF04330}"/>
              </a:ext>
            </a:extLst>
          </p:cNvPr>
          <p:cNvSpPr/>
          <p:nvPr/>
        </p:nvSpPr>
        <p:spPr>
          <a:xfrm>
            <a:off x="1925780" y="2142765"/>
            <a:ext cx="2468880" cy="246888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Supervised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Learning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BDF48D1-687A-E842-85B6-0FFE43A931A3}"/>
              </a:ext>
            </a:extLst>
          </p:cNvPr>
          <p:cNvSpPr>
            <a:spLocks/>
          </p:cNvSpPr>
          <p:nvPr/>
        </p:nvSpPr>
        <p:spPr>
          <a:xfrm>
            <a:off x="5394562" y="2156749"/>
            <a:ext cx="2468880" cy="246888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Unsupervised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Learning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CB4585-D93D-4B45-B79A-4256418F6A51}"/>
              </a:ext>
            </a:extLst>
          </p:cNvPr>
          <p:cNvSpPr/>
          <p:nvPr/>
        </p:nvSpPr>
        <p:spPr>
          <a:xfrm>
            <a:off x="3642360" y="4389120"/>
            <a:ext cx="2468880" cy="246888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Reinforcement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0DCFF1-EE56-3A7B-CA2C-68545C452C7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27042" y="133798"/>
            <a:ext cx="3032296" cy="5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376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A1E64-A010-2949-A134-E573A97AF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216658"/>
            <a:ext cx="8563356" cy="1441099"/>
          </a:xfrm>
        </p:spPr>
        <p:txBody>
          <a:bodyPr>
            <a:normAutofit/>
          </a:bodyPr>
          <a:lstStyle/>
          <a:p>
            <a:r>
              <a:rPr lang="en-US" altLang="zh-CN" dirty="0"/>
              <a:t>Taxonomy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Learning </a:t>
            </a:r>
            <a:br>
              <a:rPr lang="en-US" altLang="zh-CN" dirty="0"/>
            </a:br>
            <a:r>
              <a:rPr lang="en-US" altLang="zh-CN" dirty="0"/>
              <a:t>(A Simplistic View Based on Tasks)  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4EFFE33-434B-0648-9199-22B2FAF04330}"/>
              </a:ext>
            </a:extLst>
          </p:cNvPr>
          <p:cNvSpPr/>
          <p:nvPr/>
        </p:nvSpPr>
        <p:spPr>
          <a:xfrm>
            <a:off x="2200397" y="1978389"/>
            <a:ext cx="2468880" cy="246888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Supervised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Learning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BDF48D1-687A-E842-85B6-0FFE43A931A3}"/>
              </a:ext>
            </a:extLst>
          </p:cNvPr>
          <p:cNvSpPr>
            <a:spLocks/>
          </p:cNvSpPr>
          <p:nvPr/>
        </p:nvSpPr>
        <p:spPr>
          <a:xfrm>
            <a:off x="4398519" y="1980499"/>
            <a:ext cx="2468880" cy="246888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Unsupervised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Learning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CB4585-D93D-4B45-B79A-4256418F6A51}"/>
              </a:ext>
            </a:extLst>
          </p:cNvPr>
          <p:cNvSpPr/>
          <p:nvPr/>
        </p:nvSpPr>
        <p:spPr>
          <a:xfrm>
            <a:off x="3299460" y="3547853"/>
            <a:ext cx="2468880" cy="246888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Reinforcement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F0A81F-2AF7-2345-B942-6E4487281D97}"/>
              </a:ext>
            </a:extLst>
          </p:cNvPr>
          <p:cNvSpPr txBox="1"/>
          <p:nvPr/>
        </p:nvSpPr>
        <p:spPr>
          <a:xfrm>
            <a:off x="1461106" y="6145251"/>
            <a:ext cx="6136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28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 also</a:t>
            </a:r>
            <a:r>
              <a:rPr lang="zh-CN" altLang="en-US" sz="28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28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 viewed as tools</a:t>
            </a:r>
            <a:r>
              <a:rPr lang="en-US" altLang="zh-CN" sz="28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/methods</a:t>
            </a:r>
            <a:endParaRPr lang="en-US" sz="28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14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AC10C-A4F2-E146-B91E-49397984C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22" y="1852552"/>
            <a:ext cx="8563356" cy="1888176"/>
          </a:xfrm>
        </p:spPr>
        <p:txBody>
          <a:bodyPr>
            <a:normAutofit/>
          </a:bodyPr>
          <a:lstStyle/>
          <a:p>
            <a:pPr algn="ctr"/>
            <a:r>
              <a:rPr lang="en-US" sz="5000" dirty="0"/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1642448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3" y="424543"/>
            <a:ext cx="8825349" cy="587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11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EE5C9F-AA8B-B99F-2BF7-379355710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586"/>
            <a:ext cx="4428170" cy="33044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852AAB-79F3-D4BB-5ED5-0CEEC583E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772" y="3108571"/>
            <a:ext cx="4774746" cy="363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78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29" y="95364"/>
            <a:ext cx="8351383" cy="643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723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2" y="359229"/>
            <a:ext cx="8895301" cy="608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938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CF844-062A-F942-A0D7-457950E5F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Housing</a:t>
            </a:r>
            <a:r>
              <a:rPr lang="zh-CN" altLang="en-US" dirty="0"/>
              <a:t> </a:t>
            </a:r>
            <a:r>
              <a:rPr lang="en-US" altLang="zh-CN" dirty="0"/>
              <a:t>Price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5E84E2-2AF6-6946-A4DE-91E24C9B4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744" y="3028208"/>
            <a:ext cx="4427621" cy="295874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FA238AC-75DD-534E-8CDF-72A1AFDC15AE}"/>
              </a:ext>
            </a:extLst>
          </p:cNvPr>
          <p:cNvSpPr txBox="1">
            <a:spLocks/>
          </p:cNvSpPr>
          <p:nvPr/>
        </p:nvSpPr>
        <p:spPr>
          <a:xfrm>
            <a:off x="5029767" y="6006138"/>
            <a:ext cx="2097314" cy="8384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FF05715A-AA23-F44E-81EE-1A30240FFD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66353" y="6019590"/>
                <a:ext cx="1682986" cy="8384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8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=800</m:t>
                      </m:r>
                    </m:oMath>
                  </m:oMathPara>
                </a14:m>
                <a:endParaRPr lang="en-US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FF05715A-AA23-F44E-81EE-1A30240FF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6353" y="6019590"/>
                <a:ext cx="1682986" cy="8384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007346-30F8-A340-9723-6D0194E7F566}"/>
              </a:ext>
            </a:extLst>
          </p:cNvPr>
          <p:cNvCxnSpPr>
            <a:cxnSpLocks/>
          </p:cNvCxnSpPr>
          <p:nvPr/>
        </p:nvCxnSpPr>
        <p:spPr>
          <a:xfrm flipV="1">
            <a:off x="4007846" y="5428773"/>
            <a:ext cx="0" cy="56259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96AB59E-A314-C74D-A999-9EBA100DC1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46686" y="4198457"/>
                <a:ext cx="2097314" cy="8384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8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15th sample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e>
                        </m:d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e>
                        </m:d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96AB59E-A314-C74D-A999-9EBA100DC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686" y="4198457"/>
                <a:ext cx="2097314" cy="838410"/>
              </a:xfrm>
              <a:prstGeom prst="rect">
                <a:avLst/>
              </a:prstGeom>
              <a:blipFill>
                <a:blip r:embed="rId5"/>
                <a:stretch>
                  <a:fillRect l="-6105" t="-12409" r="-3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c 25">
            <a:extLst>
              <a:ext uri="{FF2B5EF4-FFF2-40B4-BE49-F238E27FC236}">
                <a16:creationId xmlns:a16="http://schemas.microsoft.com/office/drawing/2014/main" id="{24055B2D-EC94-854C-B114-5EC33921E3A5}"/>
              </a:ext>
            </a:extLst>
          </p:cNvPr>
          <p:cNvSpPr/>
          <p:nvPr/>
        </p:nvSpPr>
        <p:spPr>
          <a:xfrm rot="1732402" flipH="1">
            <a:off x="5969350" y="4174748"/>
            <a:ext cx="1136528" cy="47418"/>
          </a:xfrm>
          <a:custGeom>
            <a:avLst/>
            <a:gdLst>
              <a:gd name="connsiteX0" fmla="*/ 339844 w 679688"/>
              <a:gd name="connsiteY0" fmla="*/ 0 h 694357"/>
              <a:gd name="connsiteX1" fmla="*/ 679688 w 679688"/>
              <a:gd name="connsiteY1" fmla="*/ 347179 h 694357"/>
              <a:gd name="connsiteX2" fmla="*/ 339844 w 679688"/>
              <a:gd name="connsiteY2" fmla="*/ 347179 h 694357"/>
              <a:gd name="connsiteX3" fmla="*/ 339844 w 679688"/>
              <a:gd name="connsiteY3" fmla="*/ 0 h 694357"/>
              <a:gd name="connsiteX0" fmla="*/ 339844 w 679688"/>
              <a:gd name="connsiteY0" fmla="*/ 0 h 694357"/>
              <a:gd name="connsiteX1" fmla="*/ 679688 w 679688"/>
              <a:gd name="connsiteY1" fmla="*/ 347179 h 694357"/>
              <a:gd name="connsiteX0" fmla="*/ 0 w 339844"/>
              <a:gd name="connsiteY0" fmla="*/ 6631 h 353810"/>
              <a:gd name="connsiteX1" fmla="*/ 339844 w 339844"/>
              <a:gd name="connsiteY1" fmla="*/ 353810 h 353810"/>
              <a:gd name="connsiteX2" fmla="*/ 0 w 339844"/>
              <a:gd name="connsiteY2" fmla="*/ 353810 h 353810"/>
              <a:gd name="connsiteX3" fmla="*/ 0 w 339844"/>
              <a:gd name="connsiteY3" fmla="*/ 6631 h 353810"/>
              <a:gd name="connsiteX0" fmla="*/ 0 w 339844"/>
              <a:gd name="connsiteY0" fmla="*/ 6631 h 353810"/>
              <a:gd name="connsiteX1" fmla="*/ 339844 w 339844"/>
              <a:gd name="connsiteY1" fmla="*/ 353810 h 353810"/>
              <a:gd name="connsiteX0" fmla="*/ 0 w 342253"/>
              <a:gd name="connsiteY0" fmla="*/ 94000 h 441179"/>
              <a:gd name="connsiteX1" fmla="*/ 133396 w 342253"/>
              <a:gd name="connsiteY1" fmla="*/ 20952 h 441179"/>
              <a:gd name="connsiteX2" fmla="*/ 339844 w 342253"/>
              <a:gd name="connsiteY2" fmla="*/ 441179 h 441179"/>
              <a:gd name="connsiteX3" fmla="*/ 0 w 342253"/>
              <a:gd name="connsiteY3" fmla="*/ 441179 h 441179"/>
              <a:gd name="connsiteX4" fmla="*/ 0 w 342253"/>
              <a:gd name="connsiteY4" fmla="*/ 94000 h 441179"/>
              <a:gd name="connsiteX0" fmla="*/ 0 w 342253"/>
              <a:gd name="connsiteY0" fmla="*/ 94000 h 441179"/>
              <a:gd name="connsiteX1" fmla="*/ 339844 w 342253"/>
              <a:gd name="connsiteY1" fmla="*/ 441179 h 441179"/>
              <a:gd name="connsiteX0" fmla="*/ 323963 w 666216"/>
              <a:gd name="connsiteY0" fmla="*/ 94002 h 441181"/>
              <a:gd name="connsiteX1" fmla="*/ 457359 w 666216"/>
              <a:gd name="connsiteY1" fmla="*/ 20954 h 441181"/>
              <a:gd name="connsiteX2" fmla="*/ 663807 w 666216"/>
              <a:gd name="connsiteY2" fmla="*/ 441181 h 441181"/>
              <a:gd name="connsiteX3" fmla="*/ 323963 w 666216"/>
              <a:gd name="connsiteY3" fmla="*/ 441181 h 441181"/>
              <a:gd name="connsiteX4" fmla="*/ 323963 w 666216"/>
              <a:gd name="connsiteY4" fmla="*/ 94002 h 441181"/>
              <a:gd name="connsiteX0" fmla="*/ 0 w 666216"/>
              <a:gd name="connsiteY0" fmla="*/ 374434 h 441181"/>
              <a:gd name="connsiteX1" fmla="*/ 663807 w 666216"/>
              <a:gd name="connsiteY1" fmla="*/ 441181 h 441181"/>
              <a:gd name="connsiteX0" fmla="*/ 323963 w 666216"/>
              <a:gd name="connsiteY0" fmla="*/ 94002 h 441181"/>
              <a:gd name="connsiteX1" fmla="*/ 457359 w 666216"/>
              <a:gd name="connsiteY1" fmla="*/ 20954 h 441181"/>
              <a:gd name="connsiteX2" fmla="*/ 663807 w 666216"/>
              <a:gd name="connsiteY2" fmla="*/ 441181 h 441181"/>
              <a:gd name="connsiteX3" fmla="*/ 323963 w 666216"/>
              <a:gd name="connsiteY3" fmla="*/ 441181 h 441181"/>
              <a:gd name="connsiteX4" fmla="*/ 323963 w 666216"/>
              <a:gd name="connsiteY4" fmla="*/ 94002 h 441181"/>
              <a:gd name="connsiteX0" fmla="*/ 0 w 666216"/>
              <a:gd name="connsiteY0" fmla="*/ 374434 h 441181"/>
              <a:gd name="connsiteX1" fmla="*/ 663807 w 666216"/>
              <a:gd name="connsiteY1" fmla="*/ 441181 h 441181"/>
              <a:gd name="connsiteX0" fmla="*/ 323963 w 666216"/>
              <a:gd name="connsiteY0" fmla="*/ 94002 h 441181"/>
              <a:gd name="connsiteX1" fmla="*/ 457359 w 666216"/>
              <a:gd name="connsiteY1" fmla="*/ 20954 h 441181"/>
              <a:gd name="connsiteX2" fmla="*/ 663807 w 666216"/>
              <a:gd name="connsiteY2" fmla="*/ 441181 h 441181"/>
              <a:gd name="connsiteX3" fmla="*/ 323963 w 666216"/>
              <a:gd name="connsiteY3" fmla="*/ 441181 h 441181"/>
              <a:gd name="connsiteX4" fmla="*/ 323963 w 666216"/>
              <a:gd name="connsiteY4" fmla="*/ 94002 h 441181"/>
              <a:gd name="connsiteX0" fmla="*/ 0 w 666216"/>
              <a:gd name="connsiteY0" fmla="*/ 374434 h 441181"/>
              <a:gd name="connsiteX1" fmla="*/ 61200 w 666216"/>
              <a:gd name="connsiteY1" fmla="*/ 112055 h 441181"/>
              <a:gd name="connsiteX2" fmla="*/ 663807 w 666216"/>
              <a:gd name="connsiteY2" fmla="*/ 441181 h 441181"/>
              <a:gd name="connsiteX0" fmla="*/ 323963 w 666216"/>
              <a:gd name="connsiteY0" fmla="*/ 114308 h 461487"/>
              <a:gd name="connsiteX1" fmla="*/ 457359 w 666216"/>
              <a:gd name="connsiteY1" fmla="*/ 41260 h 461487"/>
              <a:gd name="connsiteX2" fmla="*/ 663807 w 666216"/>
              <a:gd name="connsiteY2" fmla="*/ 461487 h 461487"/>
              <a:gd name="connsiteX3" fmla="*/ 323963 w 666216"/>
              <a:gd name="connsiteY3" fmla="*/ 461487 h 461487"/>
              <a:gd name="connsiteX4" fmla="*/ 323963 w 666216"/>
              <a:gd name="connsiteY4" fmla="*/ 114308 h 461487"/>
              <a:gd name="connsiteX0" fmla="*/ 0 w 666216"/>
              <a:gd name="connsiteY0" fmla="*/ 394740 h 461487"/>
              <a:gd name="connsiteX1" fmla="*/ 61200 w 666216"/>
              <a:gd name="connsiteY1" fmla="*/ 132361 h 461487"/>
              <a:gd name="connsiteX2" fmla="*/ 305761 w 666216"/>
              <a:gd name="connsiteY2" fmla="*/ 14284 h 461487"/>
              <a:gd name="connsiteX3" fmla="*/ 663807 w 666216"/>
              <a:gd name="connsiteY3" fmla="*/ 461487 h 461487"/>
              <a:gd name="connsiteX0" fmla="*/ 323963 w 666216"/>
              <a:gd name="connsiteY0" fmla="*/ 114308 h 461487"/>
              <a:gd name="connsiteX1" fmla="*/ 457359 w 666216"/>
              <a:gd name="connsiteY1" fmla="*/ 41260 h 461487"/>
              <a:gd name="connsiteX2" fmla="*/ 663807 w 666216"/>
              <a:gd name="connsiteY2" fmla="*/ 461487 h 461487"/>
              <a:gd name="connsiteX3" fmla="*/ 323963 w 666216"/>
              <a:gd name="connsiteY3" fmla="*/ 461487 h 461487"/>
              <a:gd name="connsiteX4" fmla="*/ 323963 w 666216"/>
              <a:gd name="connsiteY4" fmla="*/ 114308 h 461487"/>
              <a:gd name="connsiteX0" fmla="*/ 0 w 666216"/>
              <a:gd name="connsiteY0" fmla="*/ 394740 h 461487"/>
              <a:gd name="connsiteX1" fmla="*/ 61200 w 666216"/>
              <a:gd name="connsiteY1" fmla="*/ 132361 h 461487"/>
              <a:gd name="connsiteX2" fmla="*/ 305761 w 666216"/>
              <a:gd name="connsiteY2" fmla="*/ 14284 h 461487"/>
              <a:gd name="connsiteX3" fmla="*/ 470919 w 666216"/>
              <a:gd name="connsiteY3" fmla="*/ 132362 h 461487"/>
              <a:gd name="connsiteX4" fmla="*/ 663807 w 666216"/>
              <a:gd name="connsiteY4" fmla="*/ 461487 h 461487"/>
              <a:gd name="connsiteX0" fmla="*/ 323963 w 666216"/>
              <a:gd name="connsiteY0" fmla="*/ 112112 h 459291"/>
              <a:gd name="connsiteX1" fmla="*/ 457359 w 666216"/>
              <a:gd name="connsiteY1" fmla="*/ 39064 h 459291"/>
              <a:gd name="connsiteX2" fmla="*/ 663807 w 666216"/>
              <a:gd name="connsiteY2" fmla="*/ 459291 h 459291"/>
              <a:gd name="connsiteX3" fmla="*/ 323963 w 666216"/>
              <a:gd name="connsiteY3" fmla="*/ 459291 h 459291"/>
              <a:gd name="connsiteX4" fmla="*/ 323963 w 666216"/>
              <a:gd name="connsiteY4" fmla="*/ 112112 h 459291"/>
              <a:gd name="connsiteX0" fmla="*/ 0 w 666216"/>
              <a:gd name="connsiteY0" fmla="*/ 392544 h 459291"/>
              <a:gd name="connsiteX1" fmla="*/ 64376 w 666216"/>
              <a:gd name="connsiteY1" fmla="*/ 159686 h 459291"/>
              <a:gd name="connsiteX2" fmla="*/ 305761 w 666216"/>
              <a:gd name="connsiteY2" fmla="*/ 12088 h 459291"/>
              <a:gd name="connsiteX3" fmla="*/ 470919 w 666216"/>
              <a:gd name="connsiteY3" fmla="*/ 130166 h 459291"/>
              <a:gd name="connsiteX4" fmla="*/ 663807 w 666216"/>
              <a:gd name="connsiteY4" fmla="*/ 459291 h 459291"/>
              <a:gd name="connsiteX0" fmla="*/ 323963 w 666216"/>
              <a:gd name="connsiteY0" fmla="*/ 110300 h 457479"/>
              <a:gd name="connsiteX1" fmla="*/ 457359 w 666216"/>
              <a:gd name="connsiteY1" fmla="*/ 37252 h 457479"/>
              <a:gd name="connsiteX2" fmla="*/ 663807 w 666216"/>
              <a:gd name="connsiteY2" fmla="*/ 457479 h 457479"/>
              <a:gd name="connsiteX3" fmla="*/ 323963 w 666216"/>
              <a:gd name="connsiteY3" fmla="*/ 457479 h 457479"/>
              <a:gd name="connsiteX4" fmla="*/ 323963 w 666216"/>
              <a:gd name="connsiteY4" fmla="*/ 110300 h 457479"/>
              <a:gd name="connsiteX0" fmla="*/ 0 w 666216"/>
              <a:gd name="connsiteY0" fmla="*/ 390732 h 457479"/>
              <a:gd name="connsiteX1" fmla="*/ 67551 w 666216"/>
              <a:gd name="connsiteY1" fmla="*/ 191436 h 457479"/>
              <a:gd name="connsiteX2" fmla="*/ 305761 w 666216"/>
              <a:gd name="connsiteY2" fmla="*/ 10276 h 457479"/>
              <a:gd name="connsiteX3" fmla="*/ 470919 w 666216"/>
              <a:gd name="connsiteY3" fmla="*/ 128354 h 457479"/>
              <a:gd name="connsiteX4" fmla="*/ 663807 w 666216"/>
              <a:gd name="connsiteY4" fmla="*/ 457479 h 457479"/>
              <a:gd name="connsiteX0" fmla="*/ 323963 w 666216"/>
              <a:gd name="connsiteY0" fmla="*/ 110300 h 617606"/>
              <a:gd name="connsiteX1" fmla="*/ 457359 w 666216"/>
              <a:gd name="connsiteY1" fmla="*/ 37252 h 617606"/>
              <a:gd name="connsiteX2" fmla="*/ 663807 w 666216"/>
              <a:gd name="connsiteY2" fmla="*/ 457479 h 617606"/>
              <a:gd name="connsiteX3" fmla="*/ 323963 w 666216"/>
              <a:gd name="connsiteY3" fmla="*/ 457479 h 617606"/>
              <a:gd name="connsiteX4" fmla="*/ 323963 w 666216"/>
              <a:gd name="connsiteY4" fmla="*/ 110300 h 617606"/>
              <a:gd name="connsiteX0" fmla="*/ 0 w 666216"/>
              <a:gd name="connsiteY0" fmla="*/ 390732 h 617606"/>
              <a:gd name="connsiteX1" fmla="*/ 67551 w 666216"/>
              <a:gd name="connsiteY1" fmla="*/ 191436 h 617606"/>
              <a:gd name="connsiteX2" fmla="*/ 305761 w 666216"/>
              <a:gd name="connsiteY2" fmla="*/ 10276 h 617606"/>
              <a:gd name="connsiteX3" fmla="*/ 470919 w 666216"/>
              <a:gd name="connsiteY3" fmla="*/ 128354 h 617606"/>
              <a:gd name="connsiteX4" fmla="*/ 665250 w 666216"/>
              <a:gd name="connsiteY4" fmla="*/ 617606 h 617606"/>
              <a:gd name="connsiteX0" fmla="*/ 323963 w 674188"/>
              <a:gd name="connsiteY0" fmla="*/ 110300 h 617606"/>
              <a:gd name="connsiteX1" fmla="*/ 457359 w 674188"/>
              <a:gd name="connsiteY1" fmla="*/ 37252 h 617606"/>
              <a:gd name="connsiteX2" fmla="*/ 578398 w 674188"/>
              <a:gd name="connsiteY2" fmla="*/ 264748 h 617606"/>
              <a:gd name="connsiteX3" fmla="*/ 663807 w 674188"/>
              <a:gd name="connsiteY3" fmla="*/ 457479 h 617606"/>
              <a:gd name="connsiteX4" fmla="*/ 323963 w 674188"/>
              <a:gd name="connsiteY4" fmla="*/ 457479 h 617606"/>
              <a:gd name="connsiteX5" fmla="*/ 323963 w 674188"/>
              <a:gd name="connsiteY5" fmla="*/ 110300 h 617606"/>
              <a:gd name="connsiteX0" fmla="*/ 0 w 674188"/>
              <a:gd name="connsiteY0" fmla="*/ 390732 h 617606"/>
              <a:gd name="connsiteX1" fmla="*/ 67551 w 674188"/>
              <a:gd name="connsiteY1" fmla="*/ 191436 h 617606"/>
              <a:gd name="connsiteX2" fmla="*/ 305761 w 674188"/>
              <a:gd name="connsiteY2" fmla="*/ 10276 h 617606"/>
              <a:gd name="connsiteX3" fmla="*/ 470919 w 674188"/>
              <a:gd name="connsiteY3" fmla="*/ 128354 h 617606"/>
              <a:gd name="connsiteX4" fmla="*/ 665250 w 674188"/>
              <a:gd name="connsiteY4" fmla="*/ 617606 h 617606"/>
              <a:gd name="connsiteX0" fmla="*/ 323963 w 674737"/>
              <a:gd name="connsiteY0" fmla="*/ 110300 h 617606"/>
              <a:gd name="connsiteX1" fmla="*/ 457359 w 674737"/>
              <a:gd name="connsiteY1" fmla="*/ 37252 h 617606"/>
              <a:gd name="connsiteX2" fmla="*/ 584713 w 674737"/>
              <a:gd name="connsiteY2" fmla="*/ 234025 h 617606"/>
              <a:gd name="connsiteX3" fmla="*/ 663807 w 674737"/>
              <a:gd name="connsiteY3" fmla="*/ 457479 h 617606"/>
              <a:gd name="connsiteX4" fmla="*/ 323963 w 674737"/>
              <a:gd name="connsiteY4" fmla="*/ 457479 h 617606"/>
              <a:gd name="connsiteX5" fmla="*/ 323963 w 674737"/>
              <a:gd name="connsiteY5" fmla="*/ 110300 h 617606"/>
              <a:gd name="connsiteX0" fmla="*/ 0 w 674737"/>
              <a:gd name="connsiteY0" fmla="*/ 390732 h 617606"/>
              <a:gd name="connsiteX1" fmla="*/ 67551 w 674737"/>
              <a:gd name="connsiteY1" fmla="*/ 191436 h 617606"/>
              <a:gd name="connsiteX2" fmla="*/ 305761 w 674737"/>
              <a:gd name="connsiteY2" fmla="*/ 10276 h 617606"/>
              <a:gd name="connsiteX3" fmla="*/ 470919 w 674737"/>
              <a:gd name="connsiteY3" fmla="*/ 128354 h 617606"/>
              <a:gd name="connsiteX4" fmla="*/ 665250 w 674737"/>
              <a:gd name="connsiteY4" fmla="*/ 617606 h 617606"/>
              <a:gd name="connsiteX0" fmla="*/ 323963 w 674737"/>
              <a:gd name="connsiteY0" fmla="*/ 110300 h 699423"/>
              <a:gd name="connsiteX1" fmla="*/ 457359 w 674737"/>
              <a:gd name="connsiteY1" fmla="*/ 37252 h 699423"/>
              <a:gd name="connsiteX2" fmla="*/ 584713 w 674737"/>
              <a:gd name="connsiteY2" fmla="*/ 234025 h 699423"/>
              <a:gd name="connsiteX3" fmla="*/ 663807 w 674737"/>
              <a:gd name="connsiteY3" fmla="*/ 457479 h 699423"/>
              <a:gd name="connsiteX4" fmla="*/ 323963 w 674737"/>
              <a:gd name="connsiteY4" fmla="*/ 457479 h 699423"/>
              <a:gd name="connsiteX5" fmla="*/ 323963 w 674737"/>
              <a:gd name="connsiteY5" fmla="*/ 110300 h 699423"/>
              <a:gd name="connsiteX0" fmla="*/ 0 w 674737"/>
              <a:gd name="connsiteY0" fmla="*/ 390732 h 699423"/>
              <a:gd name="connsiteX1" fmla="*/ 67551 w 674737"/>
              <a:gd name="connsiteY1" fmla="*/ 191436 h 699423"/>
              <a:gd name="connsiteX2" fmla="*/ 305761 w 674737"/>
              <a:gd name="connsiteY2" fmla="*/ 10276 h 699423"/>
              <a:gd name="connsiteX3" fmla="*/ 470919 w 674737"/>
              <a:gd name="connsiteY3" fmla="*/ 128354 h 699423"/>
              <a:gd name="connsiteX4" fmla="*/ 655003 w 674737"/>
              <a:gd name="connsiteY4" fmla="*/ 699422 h 699423"/>
              <a:gd name="connsiteX0" fmla="*/ 323963 w 674737"/>
              <a:gd name="connsiteY0" fmla="*/ 110300 h 699423"/>
              <a:gd name="connsiteX1" fmla="*/ 457359 w 674737"/>
              <a:gd name="connsiteY1" fmla="*/ 37252 h 699423"/>
              <a:gd name="connsiteX2" fmla="*/ 584713 w 674737"/>
              <a:gd name="connsiteY2" fmla="*/ 234025 h 699423"/>
              <a:gd name="connsiteX3" fmla="*/ 663807 w 674737"/>
              <a:gd name="connsiteY3" fmla="*/ 457479 h 699423"/>
              <a:gd name="connsiteX4" fmla="*/ 323963 w 674737"/>
              <a:gd name="connsiteY4" fmla="*/ 457479 h 699423"/>
              <a:gd name="connsiteX5" fmla="*/ 323963 w 674737"/>
              <a:gd name="connsiteY5" fmla="*/ 110300 h 699423"/>
              <a:gd name="connsiteX0" fmla="*/ 0 w 674737"/>
              <a:gd name="connsiteY0" fmla="*/ 390732 h 699423"/>
              <a:gd name="connsiteX1" fmla="*/ 67551 w 674737"/>
              <a:gd name="connsiteY1" fmla="*/ 191436 h 699423"/>
              <a:gd name="connsiteX2" fmla="*/ 305761 w 674737"/>
              <a:gd name="connsiteY2" fmla="*/ 10276 h 699423"/>
              <a:gd name="connsiteX3" fmla="*/ 470919 w 674737"/>
              <a:gd name="connsiteY3" fmla="*/ 128354 h 699423"/>
              <a:gd name="connsiteX4" fmla="*/ 588355 w 674737"/>
              <a:gd name="connsiteY4" fmla="*/ 404194 h 699423"/>
              <a:gd name="connsiteX5" fmla="*/ 655003 w 674737"/>
              <a:gd name="connsiteY5" fmla="*/ 699422 h 699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4737" h="699423" stroke="0" extrusionOk="0">
                <a:moveTo>
                  <a:pt x="323963" y="110300"/>
                </a:moveTo>
                <a:cubicBezTo>
                  <a:pt x="348843" y="53792"/>
                  <a:pt x="400718" y="-20611"/>
                  <a:pt x="457359" y="37252"/>
                </a:cubicBezTo>
                <a:cubicBezTo>
                  <a:pt x="498510" y="61858"/>
                  <a:pt x="550305" y="163987"/>
                  <a:pt x="584713" y="234025"/>
                </a:cubicBezTo>
                <a:cubicBezTo>
                  <a:pt x="619121" y="304063"/>
                  <a:pt x="704958" y="424221"/>
                  <a:pt x="663807" y="457479"/>
                </a:cubicBezTo>
                <a:lnTo>
                  <a:pt x="323963" y="457479"/>
                </a:lnTo>
                <a:lnTo>
                  <a:pt x="323963" y="110300"/>
                </a:lnTo>
                <a:close/>
              </a:path>
              <a:path w="674737" h="699423" fill="none">
                <a:moveTo>
                  <a:pt x="0" y="390732"/>
                </a:moveTo>
                <a:cubicBezTo>
                  <a:pt x="19199" y="365452"/>
                  <a:pt x="43552" y="223037"/>
                  <a:pt x="67551" y="191436"/>
                </a:cubicBezTo>
                <a:cubicBezTo>
                  <a:pt x="113218" y="135407"/>
                  <a:pt x="205327" y="-44578"/>
                  <a:pt x="305761" y="10276"/>
                </a:cubicBezTo>
                <a:cubicBezTo>
                  <a:pt x="369813" y="12736"/>
                  <a:pt x="411245" y="53820"/>
                  <a:pt x="470919" y="128354"/>
                </a:cubicBezTo>
                <a:cubicBezTo>
                  <a:pt x="517030" y="196150"/>
                  <a:pt x="557674" y="309016"/>
                  <a:pt x="588355" y="404194"/>
                </a:cubicBezTo>
                <a:cubicBezTo>
                  <a:pt x="619036" y="499372"/>
                  <a:pt x="642907" y="652360"/>
                  <a:pt x="655003" y="699422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E9937B6C-8E14-A54D-B565-28809DBA49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0050" y="1193433"/>
                <a:ext cx="8743950" cy="45638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8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600" dirty="0"/>
                  <a:t> Given: a dataset that contains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600" dirty="0"/>
                  <a:t> samples</a:t>
                </a:r>
              </a:p>
              <a:p>
                <a:pPr marL="0" indent="0" algn="ctr">
                  <a:lnSpc>
                    <a:spcPct val="70000"/>
                  </a:lnSpc>
                  <a:buFont typeface="Wingdings" panose="05000000000000000000" pitchFamily="2" charset="2"/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6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6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6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2600" i="1" smtClean="0">
                        <a:latin typeface="Cambria Math" panose="02040503050406030204" pitchFamily="18" charset="0"/>
                      </a:rPr>
                      <m:t>, …(</m:t>
                    </m:r>
                    <m:sSup>
                      <m:sSup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US" sz="260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US" sz="26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</a:t>
                </a:r>
              </a:p>
              <a:p>
                <a:r>
                  <a:rPr lang="en-US" sz="2600" dirty="0">
                    <a:solidFill>
                      <a:srgbClr val="0432FF"/>
                    </a:solidFill>
                  </a:rPr>
                  <a:t> </a:t>
                </a:r>
                <a:r>
                  <a:rPr lang="en-US" sz="2600" dirty="0"/>
                  <a:t>Learn a function f(x) to predict y given x</a:t>
                </a:r>
              </a:p>
              <a:p>
                <a:r>
                  <a:rPr lang="en-US" sz="2600" dirty="0"/>
                  <a:t>Task: if a residence has </a:t>
                </a:r>
                <a14:m>
                  <m:oMath xmlns:m="http://schemas.openxmlformats.org/officeDocument/2006/math">
                    <m:r>
                      <a:rPr lang="en-US" sz="260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600" dirty="0"/>
                  <a:t> square feet, predict its price?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E9937B6C-8E14-A54D-B565-28809DBA4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1193433"/>
                <a:ext cx="8743950" cy="4563836"/>
              </a:xfrm>
              <a:prstGeom prst="rect">
                <a:avLst/>
              </a:prstGeom>
              <a:blipFill>
                <a:blip r:embed="rId6"/>
                <a:stretch>
                  <a:fillRect l="-767" t="-2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268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9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BB10AC-F7EE-679A-FF2F-AA9E10A03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959"/>
            <a:ext cx="9055050" cy="487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561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527F532-409F-0842-9415-0DF60D07A503}"/>
              </a:ext>
            </a:extLst>
          </p:cNvPr>
          <p:cNvSpPr txBox="1">
            <a:spLocks/>
          </p:cNvSpPr>
          <p:nvPr/>
        </p:nvSpPr>
        <p:spPr>
          <a:xfrm>
            <a:off x="400050" y="5787699"/>
            <a:ext cx="8743950" cy="4563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fitting linear/</a:t>
            </a:r>
            <a:r>
              <a:rPr lang="en-US" sz="2600" dirty="0" err="1"/>
              <a:t>qaudratic</a:t>
            </a:r>
            <a:r>
              <a:rPr lang="en-US" sz="2600" dirty="0"/>
              <a:t> functions to the dataset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B5EEA6-43CD-9E4A-93E4-8006499F9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992" y="2633711"/>
            <a:ext cx="4625048" cy="30906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7D9F18-AD67-3940-B485-24D493B68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992" y="2633711"/>
            <a:ext cx="4625048" cy="30906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2CF844-062A-F942-A0D7-457950E5F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Housing</a:t>
            </a:r>
            <a:r>
              <a:rPr lang="zh-CN" altLang="en-US" dirty="0"/>
              <a:t> </a:t>
            </a:r>
            <a:r>
              <a:rPr lang="en-US" altLang="zh-CN" dirty="0"/>
              <a:t>Price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FA238AC-75DD-534E-8CDF-72A1AFDC15AE}"/>
              </a:ext>
            </a:extLst>
          </p:cNvPr>
          <p:cNvSpPr txBox="1">
            <a:spLocks/>
          </p:cNvSpPr>
          <p:nvPr/>
        </p:nvSpPr>
        <p:spPr>
          <a:xfrm>
            <a:off x="4849173" y="5505647"/>
            <a:ext cx="2097314" cy="8384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6CF8746-055A-A74A-B33A-F15AC3F4B0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6392" y="6104342"/>
                <a:ext cx="1682986" cy="8384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8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=800</m:t>
                      </m:r>
                    </m:oMath>
                  </m:oMathPara>
                </a14:m>
                <a:endParaRPr lang="en-US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6CF8746-055A-A74A-B33A-F15AC3F4B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392" y="6104342"/>
                <a:ext cx="1682986" cy="8384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15F50C57-7079-584C-9E58-2CDF07FEB28C}"/>
              </a:ext>
            </a:extLst>
          </p:cNvPr>
          <p:cNvSpPr/>
          <p:nvPr/>
        </p:nvSpPr>
        <p:spPr>
          <a:xfrm>
            <a:off x="3758672" y="4681554"/>
            <a:ext cx="137160" cy="137160"/>
          </a:xfrm>
          <a:prstGeom prst="ellipse">
            <a:avLst/>
          </a:prstGeom>
          <a:solidFill>
            <a:srgbClr val="0099FF"/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3B0C5D-149E-0447-91AC-7B2048498C68}"/>
              </a:ext>
            </a:extLst>
          </p:cNvPr>
          <p:cNvCxnSpPr>
            <a:cxnSpLocks/>
          </p:cNvCxnSpPr>
          <p:nvPr/>
        </p:nvCxnSpPr>
        <p:spPr>
          <a:xfrm flipV="1">
            <a:off x="3827252" y="5165787"/>
            <a:ext cx="0" cy="56259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FE6FFC4F-8DCE-8042-8E49-D8B71AFC77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0050" y="1193433"/>
                <a:ext cx="8743950" cy="45638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8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600" dirty="0"/>
                  <a:t> Given: a dataset that contains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600" dirty="0"/>
                  <a:t> samples</a:t>
                </a:r>
              </a:p>
              <a:p>
                <a:pPr marL="0" indent="0" algn="ctr">
                  <a:lnSpc>
                    <a:spcPct val="70000"/>
                  </a:lnSpc>
                  <a:buFont typeface="Wingdings" panose="05000000000000000000" pitchFamily="2" charset="2"/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6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6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6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2600" i="1" smtClean="0">
                        <a:latin typeface="Cambria Math" panose="02040503050406030204" pitchFamily="18" charset="0"/>
                      </a:rPr>
                      <m:t>, …(</m:t>
                    </m:r>
                    <m:sSup>
                      <m:sSup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US" sz="260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US" sz="26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</a:t>
                </a:r>
              </a:p>
              <a:p>
                <a:r>
                  <a:rPr lang="en-US" sz="2600" dirty="0">
                    <a:solidFill>
                      <a:srgbClr val="0432FF"/>
                    </a:solidFill>
                  </a:rPr>
                  <a:t> Task: </a:t>
                </a:r>
                <a:r>
                  <a:rPr lang="en-US" sz="2600" dirty="0"/>
                  <a:t>if a residence has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600" dirty="0"/>
                  <a:t> square feet, predict its price?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FE6FFC4F-8DCE-8042-8E49-D8B71AFC7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1193433"/>
                <a:ext cx="8743950" cy="4563836"/>
              </a:xfrm>
              <a:prstGeom prst="rect">
                <a:avLst/>
              </a:prstGeom>
              <a:blipFill>
                <a:blip r:embed="rId7"/>
                <a:stretch>
                  <a:fillRect l="-871" t="-1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277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5500CE-69FF-6A47-A011-13DFF4986B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8857" y="703689"/>
                <a:ext cx="8563356" cy="1740333"/>
              </a:xfrm>
            </p:spPr>
            <p:txBody>
              <a:bodyPr/>
              <a:lstStyle/>
              <a:p>
                <a:r>
                  <a:rPr lang="en-US" dirty="0"/>
                  <a:t> Suppose we also know the lot size </a:t>
                </a:r>
              </a:p>
              <a:p>
                <a:r>
                  <a:rPr lang="en-US" dirty="0"/>
                  <a:t> Task: find a function that maps </a:t>
                </a:r>
              </a:p>
              <a:p>
                <a:pPr marL="0" indent="0">
                  <a:buNone/>
                </a:pPr>
                <a:r>
                  <a:rPr lang="en-US" dirty="0"/>
                  <a:t>               (size, lot size)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   price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5500CE-69FF-6A47-A011-13DFF4986B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8857" y="703689"/>
                <a:ext cx="8563356" cy="1740333"/>
              </a:xfrm>
              <a:blipFill>
                <a:blip r:embed="rId2"/>
                <a:stretch>
                  <a:fillRect l="-997" t="-5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A2D14FB-9A22-CB43-80EF-056A0A7C9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997" y="3336205"/>
            <a:ext cx="3440513" cy="34405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438DB6-C371-3D49-812C-9B6B0788C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0080"/>
            <a:ext cx="8563356" cy="976775"/>
          </a:xfrm>
        </p:spPr>
        <p:txBody>
          <a:bodyPr/>
          <a:lstStyle/>
          <a:p>
            <a:r>
              <a:rPr lang="en-US" dirty="0"/>
              <a:t>More Features 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C204425F-E70E-5D46-B2E8-F7A14B7C195D}"/>
              </a:ext>
            </a:extLst>
          </p:cNvPr>
          <p:cNvSpPr/>
          <p:nvPr/>
        </p:nvSpPr>
        <p:spPr>
          <a:xfrm rot="5400000">
            <a:off x="2332752" y="1694261"/>
            <a:ext cx="278748" cy="1603168"/>
          </a:xfrm>
          <a:prstGeom prst="rightBrace">
            <a:avLst>
              <a:gd name="adj1" fmla="val 69167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38318F-C7D1-5149-BB08-32627093A053}"/>
                  </a:ext>
                </a:extLst>
              </p:cNvPr>
              <p:cNvSpPr txBox="1"/>
              <p:nvPr/>
            </p:nvSpPr>
            <p:spPr>
              <a:xfrm>
                <a:off x="1272718" y="2665116"/>
                <a:ext cx="2398816" cy="894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features/input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∈</m:t>
                      </m:r>
                      <m:sSup>
                        <m:s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ℝ</m:t>
                          </m:r>
                        </m:e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38318F-C7D1-5149-BB08-32627093A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718" y="2665116"/>
                <a:ext cx="2398816" cy="894669"/>
              </a:xfrm>
              <a:prstGeom prst="rect">
                <a:avLst/>
              </a:prstGeom>
              <a:blipFill>
                <a:blip r:embed="rId4"/>
                <a:stretch>
                  <a:fillRect t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3B94F3-D3E7-D348-B864-4C1EE81379CA}"/>
                  </a:ext>
                </a:extLst>
              </p:cNvPr>
              <p:cNvSpPr txBox="1"/>
              <p:nvPr/>
            </p:nvSpPr>
            <p:spPr>
              <a:xfrm>
                <a:off x="3671534" y="2665115"/>
                <a:ext cx="2398816" cy="894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label/output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∈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ℝ</m:t>
                      </m:r>
                    </m:oMath>
                  </m:oMathPara>
                </a14:m>
                <a:endParaRPr lang="en-US" sz="2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3B94F3-D3E7-D348-B864-4C1EE8137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534" y="2665115"/>
                <a:ext cx="2398816" cy="894669"/>
              </a:xfrm>
              <a:prstGeom prst="rect">
                <a:avLst/>
              </a:prstGeom>
              <a:blipFill>
                <a:blip r:embed="rId5"/>
                <a:stretch>
                  <a:fillRect t="-4762" b="-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Brace 12">
            <a:extLst>
              <a:ext uri="{FF2B5EF4-FFF2-40B4-BE49-F238E27FC236}">
                <a16:creationId xmlns:a16="http://schemas.microsoft.com/office/drawing/2014/main" id="{7D19F6DD-8767-5543-98D4-C54E85DEA721}"/>
              </a:ext>
            </a:extLst>
          </p:cNvPr>
          <p:cNvSpPr/>
          <p:nvPr/>
        </p:nvSpPr>
        <p:spPr>
          <a:xfrm rot="5400000">
            <a:off x="4647054" y="2017999"/>
            <a:ext cx="274320" cy="960120"/>
          </a:xfrm>
          <a:prstGeom prst="rightBrace">
            <a:avLst>
              <a:gd name="adj1" fmla="val 69167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BCD43C2-1D4B-0244-BBB9-0A493D557697}"/>
              </a:ext>
            </a:extLst>
          </p:cNvPr>
          <p:cNvCxnSpPr>
            <a:cxnSpLocks/>
          </p:cNvCxnSpPr>
          <p:nvPr/>
        </p:nvCxnSpPr>
        <p:spPr>
          <a:xfrm>
            <a:off x="7160822" y="5096987"/>
            <a:ext cx="1781298" cy="53439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A84E03-E02F-194B-8A13-1ACAFA497974}"/>
              </a:ext>
            </a:extLst>
          </p:cNvPr>
          <p:cNvCxnSpPr>
            <a:cxnSpLocks/>
          </p:cNvCxnSpPr>
          <p:nvPr/>
        </p:nvCxnSpPr>
        <p:spPr>
          <a:xfrm flipH="1">
            <a:off x="5902037" y="5096987"/>
            <a:ext cx="1246911" cy="105443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A32644-67AA-DB4B-A613-446D50ED95EB}"/>
              </a:ext>
            </a:extLst>
          </p:cNvPr>
          <p:cNvCxnSpPr>
            <a:cxnSpLocks/>
          </p:cNvCxnSpPr>
          <p:nvPr/>
        </p:nvCxnSpPr>
        <p:spPr>
          <a:xfrm flipH="1" flipV="1">
            <a:off x="7148946" y="3290023"/>
            <a:ext cx="3714" cy="182177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FB8D3AB-E846-7347-845A-F12FA8505B7C}"/>
                  </a:ext>
                </a:extLst>
              </p:cNvPr>
              <p:cNvSpPr txBox="1"/>
              <p:nvPr/>
            </p:nvSpPr>
            <p:spPr>
              <a:xfrm>
                <a:off x="7067556" y="3013830"/>
                <a:ext cx="730332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</m:oMath>
                  </m:oMathPara>
                </a14:m>
                <a:endParaRPr lang="en-US" sz="2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FB8D3AB-E846-7347-845A-F12FA8505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556" y="3013830"/>
                <a:ext cx="730332" cy="477054"/>
              </a:xfrm>
              <a:prstGeom prst="rect">
                <a:avLst/>
              </a:prstGeom>
              <a:blipFill>
                <a:blip r:embed="rId6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CCE08B2-8A13-3343-AA48-0CEED640C1B3}"/>
                  </a:ext>
                </a:extLst>
              </p:cNvPr>
              <p:cNvSpPr txBox="1"/>
              <p:nvPr/>
            </p:nvSpPr>
            <p:spPr>
              <a:xfrm>
                <a:off x="5524997" y="6066251"/>
                <a:ext cx="730332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CCE08B2-8A13-3343-AA48-0CEED640C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997" y="6066251"/>
                <a:ext cx="730332" cy="4770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84FBF0F-0F2E-C048-9FD9-2E808804C745}"/>
                  </a:ext>
                </a:extLst>
              </p:cNvPr>
              <p:cNvSpPr txBox="1"/>
              <p:nvPr/>
            </p:nvSpPr>
            <p:spPr>
              <a:xfrm>
                <a:off x="8616516" y="5056462"/>
                <a:ext cx="730332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84FBF0F-0F2E-C048-9FD9-2E808804C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516" y="5056462"/>
                <a:ext cx="730332" cy="4770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FCDB8AD-38AC-3A4E-A16D-2E4698D26F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673" y="3870717"/>
                <a:ext cx="5627308" cy="15383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8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600" dirty="0"/>
                  <a:t> Dataset: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6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6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6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2600" i="1" smtClean="0">
                        <a:latin typeface="Cambria Math" panose="02040503050406030204" pitchFamily="18" charset="0"/>
                      </a:rPr>
                      <m:t>, …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60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US" sz="260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US" sz="26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00" dirty="0"/>
              </a:p>
              <a:p>
                <a:r>
                  <a:rPr lang="en-US" sz="2600" dirty="0"/>
                  <a:t> “Supervision” refers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,…, 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FCDB8AD-38AC-3A4E-A16D-2E4698D26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73" y="3870717"/>
                <a:ext cx="5627308" cy="1538370"/>
              </a:xfrm>
              <a:prstGeom prst="rect">
                <a:avLst/>
              </a:prstGeom>
              <a:blipFill>
                <a:blip r:embed="rId9"/>
                <a:stretch>
                  <a:fillRect l="-1950" t="-3571" b="-15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890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A4FDB-046F-204F-B867-F1F2E8145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High-dimensional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C25432-B9FB-6341-B064-855D6BFFDD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0050" y="1311626"/>
                <a:ext cx="8563356" cy="4563836"/>
              </a:xfrm>
            </p:spPr>
            <p:txBody>
              <a:bodyPr/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 for 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E.g.,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C25432-B9FB-6341-B064-855D6BFFDD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0050" y="1311626"/>
                <a:ext cx="8563356" cy="4563836"/>
              </a:xfrm>
              <a:blipFill>
                <a:blip r:embed="rId2"/>
                <a:stretch>
                  <a:fillRect l="-889" t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7208775-2072-5D4F-B27F-6720EDD51B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1210" y="2449678"/>
                <a:ext cx="2843893" cy="45638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8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7208775-2072-5D4F-B27F-6720EDD51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210" y="2449678"/>
                <a:ext cx="2843893" cy="4563836"/>
              </a:xfrm>
              <a:prstGeom prst="rect">
                <a:avLst/>
              </a:prstGeom>
              <a:blipFill>
                <a:blip r:embed="rId3"/>
                <a:stretch>
                  <a:fillRect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2EB80A-F89F-AC4B-8C3F-199B018F2447}"/>
                  </a:ext>
                </a:extLst>
              </p:cNvPr>
              <p:cNvSpPr txBox="1"/>
              <p:nvPr/>
            </p:nvSpPr>
            <p:spPr>
              <a:xfrm>
                <a:off x="3016336" y="2212731"/>
                <a:ext cx="2398816" cy="3216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--- living size</a:t>
                </a:r>
              </a:p>
              <a:p>
                <a:r>
                  <a:rPr lang="en-US" sz="2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--- lot size</a:t>
                </a:r>
              </a:p>
              <a:p>
                <a:r>
                  <a:rPr lang="en-US" sz="2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--- # floors</a:t>
                </a:r>
              </a:p>
              <a:p>
                <a:r>
                  <a:rPr lang="en-US" sz="2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--- condition</a:t>
                </a:r>
              </a:p>
              <a:p>
                <a:r>
                  <a:rPr lang="en-US" sz="2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--- zip code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2EB80A-F89F-AC4B-8C3F-199B018F24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336" y="2212731"/>
                <a:ext cx="2398816" cy="3216265"/>
              </a:xfrm>
              <a:prstGeom prst="rect">
                <a:avLst/>
              </a:prstGeom>
              <a:blipFill>
                <a:blip r:embed="rId4"/>
                <a:stretch>
                  <a:fillRect l="-4233" t="-1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196742-6F79-2749-BBD4-522B8A870C08}"/>
              </a:ext>
            </a:extLst>
          </p:cNvPr>
          <p:cNvCxnSpPr>
            <a:cxnSpLocks/>
          </p:cNvCxnSpPr>
          <p:nvPr/>
        </p:nvCxnSpPr>
        <p:spPr>
          <a:xfrm flipV="1">
            <a:off x="5342392" y="3629168"/>
            <a:ext cx="706648" cy="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4817F9F-9FA9-2140-851C-8D57F999A095}"/>
              </a:ext>
            </a:extLst>
          </p:cNvPr>
          <p:cNvSpPr txBox="1">
            <a:spLocks/>
          </p:cNvSpPr>
          <p:nvPr/>
        </p:nvSpPr>
        <p:spPr>
          <a:xfrm>
            <a:off x="5249939" y="2390860"/>
            <a:ext cx="2843893" cy="4563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53D0477-B331-C847-B7D4-EF435A3152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87545" y="3375095"/>
                <a:ext cx="2843893" cy="45638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8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53D0477-B331-C847-B7D4-EF435A315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545" y="3375095"/>
                <a:ext cx="2843893" cy="45638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54EE62F-BB87-A744-A1D6-2126F93253D6}"/>
              </a:ext>
            </a:extLst>
          </p:cNvPr>
          <p:cNvSpPr txBox="1"/>
          <p:nvPr/>
        </p:nvSpPr>
        <p:spPr>
          <a:xfrm>
            <a:off x="6745184" y="3363216"/>
            <a:ext cx="239881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--- price</a:t>
            </a:r>
          </a:p>
          <a:p>
            <a:endParaRPr lang="en-US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80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59D84-5054-5697-59D1-B9BAF4DDC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Notation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6ACB17-C7C3-84A7-CC81-201237C14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2808"/>
            <a:ext cx="9043209" cy="488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183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9A55D6-5FB3-77A7-7E79-116B92E5AC29}"/>
              </a:ext>
            </a:extLst>
          </p:cNvPr>
          <p:cNvSpPr txBox="1"/>
          <p:nvPr/>
        </p:nvSpPr>
        <p:spPr>
          <a:xfrm>
            <a:off x="2286000" y="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ML Terminology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460A1C-D80E-2663-F578-DB1CBE412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3142"/>
            <a:ext cx="8792429" cy="555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36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3339F-8172-0E47-0C9B-B63CBBAD3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Representation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B8CE92-9BFB-0DB2-444F-1C0974F4F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21" y="1381804"/>
            <a:ext cx="8563356" cy="499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54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1E5F723-B610-6F4C-B8A3-2E473BCDDF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475" y="3438984"/>
            <a:ext cx="4574850" cy="3049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8F0D22-1DCE-2B47-83D3-63DFA302C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vs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3B81AE-BA61-1743-9E86-FBB1C62EE7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0050" y="1204749"/>
                <a:ext cx="8850828" cy="4563836"/>
              </a:xfrm>
            </p:spPr>
            <p:txBody>
              <a:bodyPr/>
              <a:lstStyle/>
              <a:p>
                <a:r>
                  <a:rPr lang="en-US" dirty="0"/>
                  <a:t> regression: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is a continuous variable</a:t>
                </a:r>
              </a:p>
              <a:p>
                <a:pPr lvl="1"/>
                <a:r>
                  <a:rPr lang="en-US" dirty="0"/>
                  <a:t> e.g., price prediction</a:t>
                </a:r>
              </a:p>
              <a:p>
                <a:r>
                  <a:rPr lang="en-US" dirty="0"/>
                  <a:t> classification: the label is a discrete variable</a:t>
                </a:r>
              </a:p>
              <a:p>
                <a:pPr lvl="1"/>
                <a:r>
                  <a:rPr lang="en-US" dirty="0"/>
                  <a:t> e.g., the task of predicting the types of residence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3B81AE-BA61-1743-9E86-FBB1C62EE7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0050" y="1204749"/>
                <a:ext cx="8850828" cy="4563836"/>
              </a:xfrm>
              <a:blipFill>
                <a:blip r:embed="rId4"/>
                <a:stretch>
                  <a:fillRect l="-861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24BDAE9-0400-1B42-A907-0EBDA17A99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30395" y="3200658"/>
                <a:ext cx="6607010" cy="174033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8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(size, lot size)  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   house or townhouse?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24BDAE9-0400-1B42-A907-0EBDA17A9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395" y="3200658"/>
                <a:ext cx="6607010" cy="1740333"/>
              </a:xfrm>
              <a:prstGeom prst="rect">
                <a:avLst/>
              </a:prstGeom>
              <a:blipFill>
                <a:blip r:embed="rId5"/>
                <a:stretch>
                  <a:fillRect l="-1919" t="-6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c 25">
            <a:extLst>
              <a:ext uri="{FF2B5EF4-FFF2-40B4-BE49-F238E27FC236}">
                <a16:creationId xmlns:a16="http://schemas.microsoft.com/office/drawing/2014/main" id="{0C8C88F8-9655-3F4D-9F49-8B30697C78BE}"/>
              </a:ext>
            </a:extLst>
          </p:cNvPr>
          <p:cNvSpPr/>
          <p:nvPr/>
        </p:nvSpPr>
        <p:spPr>
          <a:xfrm rot="785181" flipH="1" flipV="1">
            <a:off x="5403561" y="4951638"/>
            <a:ext cx="1581491" cy="49278"/>
          </a:xfrm>
          <a:custGeom>
            <a:avLst/>
            <a:gdLst>
              <a:gd name="connsiteX0" fmla="*/ 339844 w 679688"/>
              <a:gd name="connsiteY0" fmla="*/ 0 h 694357"/>
              <a:gd name="connsiteX1" fmla="*/ 679688 w 679688"/>
              <a:gd name="connsiteY1" fmla="*/ 347179 h 694357"/>
              <a:gd name="connsiteX2" fmla="*/ 339844 w 679688"/>
              <a:gd name="connsiteY2" fmla="*/ 347179 h 694357"/>
              <a:gd name="connsiteX3" fmla="*/ 339844 w 679688"/>
              <a:gd name="connsiteY3" fmla="*/ 0 h 694357"/>
              <a:gd name="connsiteX0" fmla="*/ 339844 w 679688"/>
              <a:gd name="connsiteY0" fmla="*/ 0 h 694357"/>
              <a:gd name="connsiteX1" fmla="*/ 679688 w 679688"/>
              <a:gd name="connsiteY1" fmla="*/ 347179 h 694357"/>
              <a:gd name="connsiteX0" fmla="*/ 0 w 339844"/>
              <a:gd name="connsiteY0" fmla="*/ 6631 h 353810"/>
              <a:gd name="connsiteX1" fmla="*/ 339844 w 339844"/>
              <a:gd name="connsiteY1" fmla="*/ 353810 h 353810"/>
              <a:gd name="connsiteX2" fmla="*/ 0 w 339844"/>
              <a:gd name="connsiteY2" fmla="*/ 353810 h 353810"/>
              <a:gd name="connsiteX3" fmla="*/ 0 w 339844"/>
              <a:gd name="connsiteY3" fmla="*/ 6631 h 353810"/>
              <a:gd name="connsiteX0" fmla="*/ 0 w 339844"/>
              <a:gd name="connsiteY0" fmla="*/ 6631 h 353810"/>
              <a:gd name="connsiteX1" fmla="*/ 339844 w 339844"/>
              <a:gd name="connsiteY1" fmla="*/ 353810 h 353810"/>
              <a:gd name="connsiteX0" fmla="*/ 0 w 342253"/>
              <a:gd name="connsiteY0" fmla="*/ 94000 h 441179"/>
              <a:gd name="connsiteX1" fmla="*/ 133396 w 342253"/>
              <a:gd name="connsiteY1" fmla="*/ 20952 h 441179"/>
              <a:gd name="connsiteX2" fmla="*/ 339844 w 342253"/>
              <a:gd name="connsiteY2" fmla="*/ 441179 h 441179"/>
              <a:gd name="connsiteX3" fmla="*/ 0 w 342253"/>
              <a:gd name="connsiteY3" fmla="*/ 441179 h 441179"/>
              <a:gd name="connsiteX4" fmla="*/ 0 w 342253"/>
              <a:gd name="connsiteY4" fmla="*/ 94000 h 441179"/>
              <a:gd name="connsiteX0" fmla="*/ 0 w 342253"/>
              <a:gd name="connsiteY0" fmla="*/ 94000 h 441179"/>
              <a:gd name="connsiteX1" fmla="*/ 339844 w 342253"/>
              <a:gd name="connsiteY1" fmla="*/ 441179 h 441179"/>
              <a:gd name="connsiteX0" fmla="*/ 323963 w 666216"/>
              <a:gd name="connsiteY0" fmla="*/ 94002 h 441181"/>
              <a:gd name="connsiteX1" fmla="*/ 457359 w 666216"/>
              <a:gd name="connsiteY1" fmla="*/ 20954 h 441181"/>
              <a:gd name="connsiteX2" fmla="*/ 663807 w 666216"/>
              <a:gd name="connsiteY2" fmla="*/ 441181 h 441181"/>
              <a:gd name="connsiteX3" fmla="*/ 323963 w 666216"/>
              <a:gd name="connsiteY3" fmla="*/ 441181 h 441181"/>
              <a:gd name="connsiteX4" fmla="*/ 323963 w 666216"/>
              <a:gd name="connsiteY4" fmla="*/ 94002 h 441181"/>
              <a:gd name="connsiteX0" fmla="*/ 0 w 666216"/>
              <a:gd name="connsiteY0" fmla="*/ 374434 h 441181"/>
              <a:gd name="connsiteX1" fmla="*/ 663807 w 666216"/>
              <a:gd name="connsiteY1" fmla="*/ 441181 h 441181"/>
              <a:gd name="connsiteX0" fmla="*/ 323963 w 666216"/>
              <a:gd name="connsiteY0" fmla="*/ 94002 h 441181"/>
              <a:gd name="connsiteX1" fmla="*/ 457359 w 666216"/>
              <a:gd name="connsiteY1" fmla="*/ 20954 h 441181"/>
              <a:gd name="connsiteX2" fmla="*/ 663807 w 666216"/>
              <a:gd name="connsiteY2" fmla="*/ 441181 h 441181"/>
              <a:gd name="connsiteX3" fmla="*/ 323963 w 666216"/>
              <a:gd name="connsiteY3" fmla="*/ 441181 h 441181"/>
              <a:gd name="connsiteX4" fmla="*/ 323963 w 666216"/>
              <a:gd name="connsiteY4" fmla="*/ 94002 h 441181"/>
              <a:gd name="connsiteX0" fmla="*/ 0 w 666216"/>
              <a:gd name="connsiteY0" fmla="*/ 374434 h 441181"/>
              <a:gd name="connsiteX1" fmla="*/ 663807 w 666216"/>
              <a:gd name="connsiteY1" fmla="*/ 441181 h 441181"/>
              <a:gd name="connsiteX0" fmla="*/ 323963 w 666216"/>
              <a:gd name="connsiteY0" fmla="*/ 94002 h 441181"/>
              <a:gd name="connsiteX1" fmla="*/ 457359 w 666216"/>
              <a:gd name="connsiteY1" fmla="*/ 20954 h 441181"/>
              <a:gd name="connsiteX2" fmla="*/ 663807 w 666216"/>
              <a:gd name="connsiteY2" fmla="*/ 441181 h 441181"/>
              <a:gd name="connsiteX3" fmla="*/ 323963 w 666216"/>
              <a:gd name="connsiteY3" fmla="*/ 441181 h 441181"/>
              <a:gd name="connsiteX4" fmla="*/ 323963 w 666216"/>
              <a:gd name="connsiteY4" fmla="*/ 94002 h 441181"/>
              <a:gd name="connsiteX0" fmla="*/ 0 w 666216"/>
              <a:gd name="connsiteY0" fmla="*/ 374434 h 441181"/>
              <a:gd name="connsiteX1" fmla="*/ 61200 w 666216"/>
              <a:gd name="connsiteY1" fmla="*/ 112055 h 441181"/>
              <a:gd name="connsiteX2" fmla="*/ 663807 w 666216"/>
              <a:gd name="connsiteY2" fmla="*/ 441181 h 441181"/>
              <a:gd name="connsiteX0" fmla="*/ 323963 w 666216"/>
              <a:gd name="connsiteY0" fmla="*/ 114308 h 461487"/>
              <a:gd name="connsiteX1" fmla="*/ 457359 w 666216"/>
              <a:gd name="connsiteY1" fmla="*/ 41260 h 461487"/>
              <a:gd name="connsiteX2" fmla="*/ 663807 w 666216"/>
              <a:gd name="connsiteY2" fmla="*/ 461487 h 461487"/>
              <a:gd name="connsiteX3" fmla="*/ 323963 w 666216"/>
              <a:gd name="connsiteY3" fmla="*/ 461487 h 461487"/>
              <a:gd name="connsiteX4" fmla="*/ 323963 w 666216"/>
              <a:gd name="connsiteY4" fmla="*/ 114308 h 461487"/>
              <a:gd name="connsiteX0" fmla="*/ 0 w 666216"/>
              <a:gd name="connsiteY0" fmla="*/ 394740 h 461487"/>
              <a:gd name="connsiteX1" fmla="*/ 61200 w 666216"/>
              <a:gd name="connsiteY1" fmla="*/ 132361 h 461487"/>
              <a:gd name="connsiteX2" fmla="*/ 305761 w 666216"/>
              <a:gd name="connsiteY2" fmla="*/ 14284 h 461487"/>
              <a:gd name="connsiteX3" fmla="*/ 663807 w 666216"/>
              <a:gd name="connsiteY3" fmla="*/ 461487 h 461487"/>
              <a:gd name="connsiteX0" fmla="*/ 323963 w 666216"/>
              <a:gd name="connsiteY0" fmla="*/ 114308 h 461487"/>
              <a:gd name="connsiteX1" fmla="*/ 457359 w 666216"/>
              <a:gd name="connsiteY1" fmla="*/ 41260 h 461487"/>
              <a:gd name="connsiteX2" fmla="*/ 663807 w 666216"/>
              <a:gd name="connsiteY2" fmla="*/ 461487 h 461487"/>
              <a:gd name="connsiteX3" fmla="*/ 323963 w 666216"/>
              <a:gd name="connsiteY3" fmla="*/ 461487 h 461487"/>
              <a:gd name="connsiteX4" fmla="*/ 323963 w 666216"/>
              <a:gd name="connsiteY4" fmla="*/ 114308 h 461487"/>
              <a:gd name="connsiteX0" fmla="*/ 0 w 666216"/>
              <a:gd name="connsiteY0" fmla="*/ 394740 h 461487"/>
              <a:gd name="connsiteX1" fmla="*/ 61200 w 666216"/>
              <a:gd name="connsiteY1" fmla="*/ 132361 h 461487"/>
              <a:gd name="connsiteX2" fmla="*/ 305761 w 666216"/>
              <a:gd name="connsiteY2" fmla="*/ 14284 h 461487"/>
              <a:gd name="connsiteX3" fmla="*/ 470919 w 666216"/>
              <a:gd name="connsiteY3" fmla="*/ 132362 h 461487"/>
              <a:gd name="connsiteX4" fmla="*/ 663807 w 666216"/>
              <a:gd name="connsiteY4" fmla="*/ 461487 h 461487"/>
              <a:gd name="connsiteX0" fmla="*/ 323963 w 666216"/>
              <a:gd name="connsiteY0" fmla="*/ 112112 h 459291"/>
              <a:gd name="connsiteX1" fmla="*/ 457359 w 666216"/>
              <a:gd name="connsiteY1" fmla="*/ 39064 h 459291"/>
              <a:gd name="connsiteX2" fmla="*/ 663807 w 666216"/>
              <a:gd name="connsiteY2" fmla="*/ 459291 h 459291"/>
              <a:gd name="connsiteX3" fmla="*/ 323963 w 666216"/>
              <a:gd name="connsiteY3" fmla="*/ 459291 h 459291"/>
              <a:gd name="connsiteX4" fmla="*/ 323963 w 666216"/>
              <a:gd name="connsiteY4" fmla="*/ 112112 h 459291"/>
              <a:gd name="connsiteX0" fmla="*/ 0 w 666216"/>
              <a:gd name="connsiteY0" fmla="*/ 392544 h 459291"/>
              <a:gd name="connsiteX1" fmla="*/ 64376 w 666216"/>
              <a:gd name="connsiteY1" fmla="*/ 159686 h 459291"/>
              <a:gd name="connsiteX2" fmla="*/ 305761 w 666216"/>
              <a:gd name="connsiteY2" fmla="*/ 12088 h 459291"/>
              <a:gd name="connsiteX3" fmla="*/ 470919 w 666216"/>
              <a:gd name="connsiteY3" fmla="*/ 130166 h 459291"/>
              <a:gd name="connsiteX4" fmla="*/ 663807 w 666216"/>
              <a:gd name="connsiteY4" fmla="*/ 459291 h 459291"/>
              <a:gd name="connsiteX0" fmla="*/ 323963 w 666216"/>
              <a:gd name="connsiteY0" fmla="*/ 110300 h 457479"/>
              <a:gd name="connsiteX1" fmla="*/ 457359 w 666216"/>
              <a:gd name="connsiteY1" fmla="*/ 37252 h 457479"/>
              <a:gd name="connsiteX2" fmla="*/ 663807 w 666216"/>
              <a:gd name="connsiteY2" fmla="*/ 457479 h 457479"/>
              <a:gd name="connsiteX3" fmla="*/ 323963 w 666216"/>
              <a:gd name="connsiteY3" fmla="*/ 457479 h 457479"/>
              <a:gd name="connsiteX4" fmla="*/ 323963 w 666216"/>
              <a:gd name="connsiteY4" fmla="*/ 110300 h 457479"/>
              <a:gd name="connsiteX0" fmla="*/ 0 w 666216"/>
              <a:gd name="connsiteY0" fmla="*/ 390732 h 457479"/>
              <a:gd name="connsiteX1" fmla="*/ 67551 w 666216"/>
              <a:gd name="connsiteY1" fmla="*/ 191436 h 457479"/>
              <a:gd name="connsiteX2" fmla="*/ 305761 w 666216"/>
              <a:gd name="connsiteY2" fmla="*/ 10276 h 457479"/>
              <a:gd name="connsiteX3" fmla="*/ 470919 w 666216"/>
              <a:gd name="connsiteY3" fmla="*/ 128354 h 457479"/>
              <a:gd name="connsiteX4" fmla="*/ 663807 w 666216"/>
              <a:gd name="connsiteY4" fmla="*/ 457479 h 457479"/>
              <a:gd name="connsiteX0" fmla="*/ 323963 w 666216"/>
              <a:gd name="connsiteY0" fmla="*/ 110300 h 617606"/>
              <a:gd name="connsiteX1" fmla="*/ 457359 w 666216"/>
              <a:gd name="connsiteY1" fmla="*/ 37252 h 617606"/>
              <a:gd name="connsiteX2" fmla="*/ 663807 w 666216"/>
              <a:gd name="connsiteY2" fmla="*/ 457479 h 617606"/>
              <a:gd name="connsiteX3" fmla="*/ 323963 w 666216"/>
              <a:gd name="connsiteY3" fmla="*/ 457479 h 617606"/>
              <a:gd name="connsiteX4" fmla="*/ 323963 w 666216"/>
              <a:gd name="connsiteY4" fmla="*/ 110300 h 617606"/>
              <a:gd name="connsiteX0" fmla="*/ 0 w 666216"/>
              <a:gd name="connsiteY0" fmla="*/ 390732 h 617606"/>
              <a:gd name="connsiteX1" fmla="*/ 67551 w 666216"/>
              <a:gd name="connsiteY1" fmla="*/ 191436 h 617606"/>
              <a:gd name="connsiteX2" fmla="*/ 305761 w 666216"/>
              <a:gd name="connsiteY2" fmla="*/ 10276 h 617606"/>
              <a:gd name="connsiteX3" fmla="*/ 470919 w 666216"/>
              <a:gd name="connsiteY3" fmla="*/ 128354 h 617606"/>
              <a:gd name="connsiteX4" fmla="*/ 665250 w 666216"/>
              <a:gd name="connsiteY4" fmla="*/ 617606 h 617606"/>
              <a:gd name="connsiteX0" fmla="*/ 323963 w 674188"/>
              <a:gd name="connsiteY0" fmla="*/ 110300 h 617606"/>
              <a:gd name="connsiteX1" fmla="*/ 457359 w 674188"/>
              <a:gd name="connsiteY1" fmla="*/ 37252 h 617606"/>
              <a:gd name="connsiteX2" fmla="*/ 578398 w 674188"/>
              <a:gd name="connsiteY2" fmla="*/ 264748 h 617606"/>
              <a:gd name="connsiteX3" fmla="*/ 663807 w 674188"/>
              <a:gd name="connsiteY3" fmla="*/ 457479 h 617606"/>
              <a:gd name="connsiteX4" fmla="*/ 323963 w 674188"/>
              <a:gd name="connsiteY4" fmla="*/ 457479 h 617606"/>
              <a:gd name="connsiteX5" fmla="*/ 323963 w 674188"/>
              <a:gd name="connsiteY5" fmla="*/ 110300 h 617606"/>
              <a:gd name="connsiteX0" fmla="*/ 0 w 674188"/>
              <a:gd name="connsiteY0" fmla="*/ 390732 h 617606"/>
              <a:gd name="connsiteX1" fmla="*/ 67551 w 674188"/>
              <a:gd name="connsiteY1" fmla="*/ 191436 h 617606"/>
              <a:gd name="connsiteX2" fmla="*/ 305761 w 674188"/>
              <a:gd name="connsiteY2" fmla="*/ 10276 h 617606"/>
              <a:gd name="connsiteX3" fmla="*/ 470919 w 674188"/>
              <a:gd name="connsiteY3" fmla="*/ 128354 h 617606"/>
              <a:gd name="connsiteX4" fmla="*/ 665250 w 674188"/>
              <a:gd name="connsiteY4" fmla="*/ 617606 h 617606"/>
              <a:gd name="connsiteX0" fmla="*/ 323963 w 674737"/>
              <a:gd name="connsiteY0" fmla="*/ 110300 h 617606"/>
              <a:gd name="connsiteX1" fmla="*/ 457359 w 674737"/>
              <a:gd name="connsiteY1" fmla="*/ 37252 h 617606"/>
              <a:gd name="connsiteX2" fmla="*/ 584713 w 674737"/>
              <a:gd name="connsiteY2" fmla="*/ 234025 h 617606"/>
              <a:gd name="connsiteX3" fmla="*/ 663807 w 674737"/>
              <a:gd name="connsiteY3" fmla="*/ 457479 h 617606"/>
              <a:gd name="connsiteX4" fmla="*/ 323963 w 674737"/>
              <a:gd name="connsiteY4" fmla="*/ 457479 h 617606"/>
              <a:gd name="connsiteX5" fmla="*/ 323963 w 674737"/>
              <a:gd name="connsiteY5" fmla="*/ 110300 h 617606"/>
              <a:gd name="connsiteX0" fmla="*/ 0 w 674737"/>
              <a:gd name="connsiteY0" fmla="*/ 390732 h 617606"/>
              <a:gd name="connsiteX1" fmla="*/ 67551 w 674737"/>
              <a:gd name="connsiteY1" fmla="*/ 191436 h 617606"/>
              <a:gd name="connsiteX2" fmla="*/ 305761 w 674737"/>
              <a:gd name="connsiteY2" fmla="*/ 10276 h 617606"/>
              <a:gd name="connsiteX3" fmla="*/ 470919 w 674737"/>
              <a:gd name="connsiteY3" fmla="*/ 128354 h 617606"/>
              <a:gd name="connsiteX4" fmla="*/ 665250 w 674737"/>
              <a:gd name="connsiteY4" fmla="*/ 617606 h 617606"/>
              <a:gd name="connsiteX0" fmla="*/ 323963 w 674737"/>
              <a:gd name="connsiteY0" fmla="*/ 110300 h 699423"/>
              <a:gd name="connsiteX1" fmla="*/ 457359 w 674737"/>
              <a:gd name="connsiteY1" fmla="*/ 37252 h 699423"/>
              <a:gd name="connsiteX2" fmla="*/ 584713 w 674737"/>
              <a:gd name="connsiteY2" fmla="*/ 234025 h 699423"/>
              <a:gd name="connsiteX3" fmla="*/ 663807 w 674737"/>
              <a:gd name="connsiteY3" fmla="*/ 457479 h 699423"/>
              <a:gd name="connsiteX4" fmla="*/ 323963 w 674737"/>
              <a:gd name="connsiteY4" fmla="*/ 457479 h 699423"/>
              <a:gd name="connsiteX5" fmla="*/ 323963 w 674737"/>
              <a:gd name="connsiteY5" fmla="*/ 110300 h 699423"/>
              <a:gd name="connsiteX0" fmla="*/ 0 w 674737"/>
              <a:gd name="connsiteY0" fmla="*/ 390732 h 699423"/>
              <a:gd name="connsiteX1" fmla="*/ 67551 w 674737"/>
              <a:gd name="connsiteY1" fmla="*/ 191436 h 699423"/>
              <a:gd name="connsiteX2" fmla="*/ 305761 w 674737"/>
              <a:gd name="connsiteY2" fmla="*/ 10276 h 699423"/>
              <a:gd name="connsiteX3" fmla="*/ 470919 w 674737"/>
              <a:gd name="connsiteY3" fmla="*/ 128354 h 699423"/>
              <a:gd name="connsiteX4" fmla="*/ 655003 w 674737"/>
              <a:gd name="connsiteY4" fmla="*/ 699422 h 699423"/>
              <a:gd name="connsiteX0" fmla="*/ 323963 w 674737"/>
              <a:gd name="connsiteY0" fmla="*/ 110300 h 699423"/>
              <a:gd name="connsiteX1" fmla="*/ 457359 w 674737"/>
              <a:gd name="connsiteY1" fmla="*/ 37252 h 699423"/>
              <a:gd name="connsiteX2" fmla="*/ 584713 w 674737"/>
              <a:gd name="connsiteY2" fmla="*/ 234025 h 699423"/>
              <a:gd name="connsiteX3" fmla="*/ 663807 w 674737"/>
              <a:gd name="connsiteY3" fmla="*/ 457479 h 699423"/>
              <a:gd name="connsiteX4" fmla="*/ 323963 w 674737"/>
              <a:gd name="connsiteY4" fmla="*/ 457479 h 699423"/>
              <a:gd name="connsiteX5" fmla="*/ 323963 w 674737"/>
              <a:gd name="connsiteY5" fmla="*/ 110300 h 699423"/>
              <a:gd name="connsiteX0" fmla="*/ 0 w 674737"/>
              <a:gd name="connsiteY0" fmla="*/ 390732 h 699423"/>
              <a:gd name="connsiteX1" fmla="*/ 67551 w 674737"/>
              <a:gd name="connsiteY1" fmla="*/ 191436 h 699423"/>
              <a:gd name="connsiteX2" fmla="*/ 305761 w 674737"/>
              <a:gd name="connsiteY2" fmla="*/ 10276 h 699423"/>
              <a:gd name="connsiteX3" fmla="*/ 470919 w 674737"/>
              <a:gd name="connsiteY3" fmla="*/ 128354 h 699423"/>
              <a:gd name="connsiteX4" fmla="*/ 588355 w 674737"/>
              <a:gd name="connsiteY4" fmla="*/ 404194 h 699423"/>
              <a:gd name="connsiteX5" fmla="*/ 655003 w 674737"/>
              <a:gd name="connsiteY5" fmla="*/ 699422 h 699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4737" h="699423" stroke="0" extrusionOk="0">
                <a:moveTo>
                  <a:pt x="323963" y="110300"/>
                </a:moveTo>
                <a:cubicBezTo>
                  <a:pt x="348843" y="53792"/>
                  <a:pt x="400718" y="-20611"/>
                  <a:pt x="457359" y="37252"/>
                </a:cubicBezTo>
                <a:cubicBezTo>
                  <a:pt x="498510" y="61858"/>
                  <a:pt x="550305" y="163987"/>
                  <a:pt x="584713" y="234025"/>
                </a:cubicBezTo>
                <a:cubicBezTo>
                  <a:pt x="619121" y="304063"/>
                  <a:pt x="704958" y="424221"/>
                  <a:pt x="663807" y="457479"/>
                </a:cubicBezTo>
                <a:lnTo>
                  <a:pt x="323963" y="457479"/>
                </a:lnTo>
                <a:lnTo>
                  <a:pt x="323963" y="110300"/>
                </a:lnTo>
                <a:close/>
              </a:path>
              <a:path w="674737" h="699423" fill="none">
                <a:moveTo>
                  <a:pt x="0" y="390732"/>
                </a:moveTo>
                <a:cubicBezTo>
                  <a:pt x="19199" y="365452"/>
                  <a:pt x="43552" y="223037"/>
                  <a:pt x="67551" y="191436"/>
                </a:cubicBezTo>
                <a:cubicBezTo>
                  <a:pt x="113218" y="135407"/>
                  <a:pt x="205327" y="-44578"/>
                  <a:pt x="305761" y="10276"/>
                </a:cubicBezTo>
                <a:cubicBezTo>
                  <a:pt x="369813" y="12736"/>
                  <a:pt x="411245" y="53820"/>
                  <a:pt x="470919" y="128354"/>
                </a:cubicBezTo>
                <a:cubicBezTo>
                  <a:pt x="517030" y="196150"/>
                  <a:pt x="557674" y="309016"/>
                  <a:pt x="588355" y="404194"/>
                </a:cubicBezTo>
                <a:cubicBezTo>
                  <a:pt x="619036" y="499372"/>
                  <a:pt x="642907" y="652360"/>
                  <a:pt x="655003" y="699422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C5358821-E41C-2742-9F59-A78A6A27F3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04478" y="4782297"/>
                <a:ext cx="2863247" cy="174033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8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dirty="0"/>
                  <a:t> house or townhouse?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C5358821-E41C-2742-9F59-A78A6A27F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478" y="4782297"/>
                <a:ext cx="2863247" cy="1740333"/>
              </a:xfrm>
              <a:prstGeom prst="rect">
                <a:avLst/>
              </a:prstGeom>
              <a:blipFill>
                <a:blip r:embed="rId6"/>
                <a:stretch>
                  <a:fillRect t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80F8F54-71AF-3E41-9394-06B5B12D2001}"/>
              </a:ext>
            </a:extLst>
          </p:cNvPr>
          <p:cNvSpPr txBox="1"/>
          <p:nvPr/>
        </p:nvSpPr>
        <p:spPr>
          <a:xfrm>
            <a:off x="5130140" y="4536374"/>
            <a:ext cx="28837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5D02BC-54DF-EB4A-8935-2CF603A7E935}"/>
              </a:ext>
            </a:extLst>
          </p:cNvPr>
          <p:cNvCxnSpPr>
            <a:cxnSpLocks/>
          </p:cNvCxnSpPr>
          <p:nvPr/>
        </p:nvCxnSpPr>
        <p:spPr>
          <a:xfrm flipV="1">
            <a:off x="2731325" y="4976277"/>
            <a:ext cx="3636357" cy="92293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294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571AF-83B6-AB47-89B1-7B33899D3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in Computer 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3A153D-C304-EE45-8A63-C79C58D6C6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0050" y="1345057"/>
                <a:ext cx="8563356" cy="4563836"/>
              </a:xfrm>
            </p:spPr>
            <p:txBody>
              <a:bodyPr/>
              <a:lstStyle/>
              <a:p>
                <a:r>
                  <a:rPr lang="en-US" dirty="0"/>
                  <a:t> Image Classification</a:t>
                </a:r>
                <a:endParaRPr lang="en-US" b="0" dirty="0"/>
              </a:p>
              <a:p>
                <a:pPr lvl="1"/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raw pixels of the image,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the main object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3A153D-C304-EE45-8A63-C79C58D6C6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0050" y="1345057"/>
                <a:ext cx="8563356" cy="4563836"/>
              </a:xfrm>
              <a:blipFill>
                <a:blip r:embed="rId2"/>
                <a:stretch>
                  <a:fillRect l="-889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AC1F4C-35BC-B945-999D-413C942C9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963" y="2389137"/>
            <a:ext cx="5163874" cy="361695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82E30CC-43AB-5145-B89A-A54556B38248}"/>
              </a:ext>
            </a:extLst>
          </p:cNvPr>
          <p:cNvSpPr txBox="1">
            <a:spLocks/>
          </p:cNvSpPr>
          <p:nvPr/>
        </p:nvSpPr>
        <p:spPr>
          <a:xfrm>
            <a:off x="1951963" y="6433042"/>
            <a:ext cx="7529561" cy="1740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ImageNet Large Scale Visual Recognition Challenge. </a:t>
            </a:r>
            <a:r>
              <a:rPr lang="en-US" sz="1800" dirty="0" err="1"/>
              <a:t>Russakovsky</a:t>
            </a:r>
            <a:r>
              <a:rPr lang="en-US" sz="1800" dirty="0"/>
              <a:t> et al.’2015</a:t>
            </a:r>
          </a:p>
        </p:txBody>
      </p:sp>
    </p:spTree>
    <p:extLst>
      <p:ext uri="{BB962C8B-B14F-4D97-AF65-F5344CB8AC3E}">
        <p14:creationId xmlns:p14="http://schemas.microsoft.com/office/powerpoint/2010/main" val="229851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571AF-83B6-AB47-89B1-7B33899D3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in Computer Vision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82E30CC-43AB-5145-B89A-A54556B38248}"/>
              </a:ext>
            </a:extLst>
          </p:cNvPr>
          <p:cNvSpPr txBox="1">
            <a:spLocks/>
          </p:cNvSpPr>
          <p:nvPr/>
        </p:nvSpPr>
        <p:spPr>
          <a:xfrm>
            <a:off x="1951963" y="6433042"/>
            <a:ext cx="7529561" cy="1740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ImageNet Large Scale Visual Recognition Challenge. </a:t>
            </a:r>
            <a:r>
              <a:rPr lang="en-US" sz="1800" dirty="0" err="1"/>
              <a:t>Russakovsky</a:t>
            </a:r>
            <a:r>
              <a:rPr lang="en-US" sz="1800" dirty="0"/>
              <a:t> et al.’2015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53FFE0-2E1C-A04B-9F68-F5CBFEA93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762" y="2238491"/>
            <a:ext cx="5498275" cy="38741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9D78D7FB-932F-D947-BCA7-FEC749865E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0050" y="1359127"/>
                <a:ext cx="8563356" cy="4563836"/>
              </a:xfrm>
            </p:spPr>
            <p:txBody>
              <a:bodyPr/>
              <a:lstStyle/>
              <a:p>
                <a:r>
                  <a:rPr lang="en-US" dirty="0"/>
                  <a:t> Object localization and detection</a:t>
                </a:r>
                <a:endParaRPr lang="en-US" b="0" dirty="0"/>
              </a:p>
              <a:p>
                <a:pPr lvl="1"/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raw pixels of the image,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the bounding boxes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9D78D7FB-932F-D947-BCA7-FEC749865E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0050" y="1359127"/>
                <a:ext cx="8563356" cy="4563836"/>
              </a:xfrm>
              <a:blipFill>
                <a:blip r:embed="rId3"/>
                <a:stretch>
                  <a:fillRect l="-889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283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602CF-9B34-8D43-B2CB-06EF34A28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Supervised Learning in Natural Language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42581-9E1F-D141-B934-92C511140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190679"/>
            <a:ext cx="8563356" cy="602496"/>
          </a:xfrm>
        </p:spPr>
        <p:txBody>
          <a:bodyPr/>
          <a:lstStyle/>
          <a:p>
            <a:r>
              <a:rPr lang="en-US" dirty="0"/>
              <a:t> Machine translation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51E757-AD92-9C47-9FE6-33AE9B31C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4425"/>
            <a:ext cx="9144000" cy="25163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1CC0081-ED75-0444-AC07-BF3D86D5C3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4059" y="3862842"/>
                <a:ext cx="2843893" cy="45638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8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1CC0081-ED75-0444-AC07-BF3D86D5C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059" y="3862842"/>
                <a:ext cx="2843893" cy="45638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>
            <a:extLst>
              <a:ext uri="{FF2B5EF4-FFF2-40B4-BE49-F238E27FC236}">
                <a16:creationId xmlns:a16="http://schemas.microsoft.com/office/drawing/2014/main" id="{F2D2EB49-1CDE-9E4A-91E0-DE08296F21A3}"/>
              </a:ext>
            </a:extLst>
          </p:cNvPr>
          <p:cNvSpPr/>
          <p:nvPr/>
        </p:nvSpPr>
        <p:spPr>
          <a:xfrm rot="5400000">
            <a:off x="2314627" y="2101242"/>
            <a:ext cx="322758" cy="3004458"/>
          </a:xfrm>
          <a:prstGeom prst="rightBrace">
            <a:avLst>
              <a:gd name="adj1" fmla="val 69167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C51B0FA5-4B22-4640-8D3A-EB90FEE6A816}"/>
              </a:ext>
            </a:extLst>
          </p:cNvPr>
          <p:cNvSpPr/>
          <p:nvPr/>
        </p:nvSpPr>
        <p:spPr>
          <a:xfrm rot="5400000">
            <a:off x="6054480" y="2468504"/>
            <a:ext cx="300754" cy="2291937"/>
          </a:xfrm>
          <a:prstGeom prst="rightBrace">
            <a:avLst>
              <a:gd name="adj1" fmla="val 69167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365CC29-CC7F-564F-BA35-E4CEFE3DEA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82910" y="3862842"/>
                <a:ext cx="2843893" cy="45638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8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365CC29-CC7F-564F-BA35-E4CEFE3DE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910" y="3862842"/>
                <a:ext cx="2843893" cy="45638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0CA7D2-E7BA-DF43-97C6-11A6E4C6EEFE}"/>
              </a:ext>
            </a:extLst>
          </p:cNvPr>
          <p:cNvCxnSpPr>
            <a:cxnSpLocks/>
          </p:cNvCxnSpPr>
          <p:nvPr/>
        </p:nvCxnSpPr>
        <p:spPr>
          <a:xfrm flipV="1">
            <a:off x="4171263" y="4095770"/>
            <a:ext cx="706648" cy="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89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11EBAD-26AB-7555-A649-951ABD4F9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8868702" cy="517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336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What is Machine Learning ?</a:t>
            </a:r>
            <a:br>
              <a:rPr lang="en-US" b="1" dirty="0"/>
            </a:br>
            <a:r>
              <a:rPr lang="en-US" b="1" dirty="0"/>
              <a:t>(by examples)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Classification (from data to discrete classes)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113" y="2063280"/>
            <a:ext cx="6417631" cy="460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352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9" y="0"/>
            <a:ext cx="3797671" cy="27764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909" y="2776488"/>
            <a:ext cx="7206119" cy="389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256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050" y="225468"/>
            <a:ext cx="8563356" cy="5778428"/>
          </a:xfrm>
        </p:spPr>
        <p:txBody>
          <a:bodyPr/>
          <a:lstStyle/>
          <a:p>
            <a:r>
              <a:rPr lang="en-US" b="1" dirty="0"/>
              <a:t>Regression (predicting a numeric value)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38" y="674684"/>
            <a:ext cx="4822521" cy="29037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754" y="3578385"/>
            <a:ext cx="5651652" cy="319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724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AC10C-A4F2-E146-B91E-49397984C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22" y="1852552"/>
            <a:ext cx="8563356" cy="1888176"/>
          </a:xfrm>
        </p:spPr>
        <p:txBody>
          <a:bodyPr>
            <a:normAutofit/>
          </a:bodyPr>
          <a:lstStyle/>
          <a:p>
            <a:pPr algn="ctr"/>
            <a:r>
              <a:rPr lang="en-US" altLang="zh-CN" sz="5000" dirty="0"/>
              <a:t>Uns</a:t>
            </a:r>
            <a:r>
              <a:rPr lang="en-US" sz="5000" dirty="0"/>
              <a:t>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447072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3CD97-13A2-9242-8CBD-F0911298A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Unsupervised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516486-0E46-934F-91B8-B51020FDC2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 </a:t>
                </a:r>
                <a:r>
                  <a:rPr lang="en-US" altLang="zh-CN" dirty="0"/>
                  <a:t>Dataset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contains</a:t>
                </a:r>
                <a:r>
                  <a:rPr lang="zh-CN" altLang="en-US" dirty="0"/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no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labels: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 …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  <a:p>
                <a:r>
                  <a:rPr lang="zh-CN" altLang="en-US" dirty="0"/>
                  <a:t> </a:t>
                </a:r>
                <a:r>
                  <a:rPr lang="en-US" altLang="zh-CN" dirty="0">
                    <a:solidFill>
                      <a:srgbClr val="0432FF"/>
                    </a:solidFill>
                  </a:rPr>
                  <a:t>Goal</a:t>
                </a:r>
                <a:r>
                  <a:rPr lang="zh-CN" altLang="en-US" dirty="0">
                    <a:solidFill>
                      <a:srgbClr val="0432FF"/>
                    </a:solidFill>
                  </a:rPr>
                  <a:t> </a:t>
                </a:r>
                <a:r>
                  <a:rPr lang="en-US" altLang="zh-CN" dirty="0"/>
                  <a:t>(vaguely-posed):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find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interesting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structures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data</a:t>
                </a:r>
                <a:r>
                  <a:rPr lang="zh-CN" altLang="en-US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516486-0E46-934F-91B8-B51020FDC2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89" t="-1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0D06B69-3AF3-5143-B881-0B1819FD0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3384471"/>
            <a:ext cx="3950030" cy="26333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F26EE1-D1DB-CE44-8B91-0C9FAD4DF7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634" y="3384352"/>
            <a:ext cx="3950208" cy="263347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95BC4F1-3FAC-EC42-ACE2-68CBF6D2F442}"/>
              </a:ext>
            </a:extLst>
          </p:cNvPr>
          <p:cNvSpPr txBox="1">
            <a:spLocks/>
          </p:cNvSpPr>
          <p:nvPr/>
        </p:nvSpPr>
        <p:spPr>
          <a:xfrm>
            <a:off x="1407472" y="3184839"/>
            <a:ext cx="1834490" cy="4563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supervised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21D410F-7A8B-D643-98B1-D3E43A99BAA6}"/>
              </a:ext>
            </a:extLst>
          </p:cNvPr>
          <p:cNvSpPr txBox="1">
            <a:spLocks/>
          </p:cNvSpPr>
          <p:nvPr/>
        </p:nvSpPr>
        <p:spPr>
          <a:xfrm>
            <a:off x="5819865" y="3184839"/>
            <a:ext cx="2219730" cy="4563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unsupervised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61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3A35-DB58-C647-8F13-62078BCEC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00BBFD-826B-9444-8CCA-8C6C07A26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168" y="2458075"/>
            <a:ext cx="4677464" cy="311830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D70BDA4-F7E3-144C-9204-B08A52454124}"/>
              </a:ext>
            </a:extLst>
          </p:cNvPr>
          <p:cNvSpPr/>
          <p:nvPr/>
        </p:nvSpPr>
        <p:spPr>
          <a:xfrm>
            <a:off x="2579795" y="4056223"/>
            <a:ext cx="2101933" cy="1318161"/>
          </a:xfrm>
          <a:prstGeom prst="ellipse">
            <a:avLst/>
          </a:prstGeom>
          <a:noFill/>
          <a:ln w="38100">
            <a:solidFill>
              <a:srgbClr val="FF2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D7B96CA-9938-0F46-8220-51BC49FC9625}"/>
              </a:ext>
            </a:extLst>
          </p:cNvPr>
          <p:cNvSpPr/>
          <p:nvPr/>
        </p:nvSpPr>
        <p:spPr>
          <a:xfrm>
            <a:off x="4287862" y="2625326"/>
            <a:ext cx="2397946" cy="1787037"/>
          </a:xfrm>
          <a:prstGeom prst="ellipse">
            <a:avLst/>
          </a:prstGeom>
          <a:noFill/>
          <a:ln w="38100">
            <a:solidFill>
              <a:srgbClr val="FF2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9FD2DE5-A52B-144D-AFDC-29D2BE5780B1}"/>
              </a:ext>
            </a:extLst>
          </p:cNvPr>
          <p:cNvSpPr/>
          <p:nvPr/>
        </p:nvSpPr>
        <p:spPr>
          <a:xfrm>
            <a:off x="4681728" y="4412363"/>
            <a:ext cx="2250118" cy="779750"/>
          </a:xfrm>
          <a:prstGeom prst="ellipse">
            <a:avLst/>
          </a:prstGeom>
          <a:noFill/>
          <a:ln w="38100">
            <a:solidFill>
              <a:srgbClr val="FF2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8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B169F-C4ED-D34B-9A2A-C7B615CE7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216658"/>
            <a:ext cx="8563356" cy="976775"/>
          </a:xfrm>
        </p:spPr>
        <p:txBody>
          <a:bodyPr/>
          <a:lstStyle/>
          <a:p>
            <a:r>
              <a:rPr lang="en-US" dirty="0"/>
              <a:t>Clustering Genes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5FC33F-F042-4D4E-8466-EC7504B7FF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37"/>
          <a:stretch/>
        </p:blipFill>
        <p:spPr>
          <a:xfrm>
            <a:off x="1329393" y="2101931"/>
            <a:ext cx="6409013" cy="329094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522967B-D900-284C-8812-81A39C52196E}"/>
              </a:ext>
            </a:extLst>
          </p:cNvPr>
          <p:cNvSpPr txBox="1">
            <a:spLocks/>
          </p:cNvSpPr>
          <p:nvPr/>
        </p:nvSpPr>
        <p:spPr>
          <a:xfrm rot="16200000">
            <a:off x="2434057" y="1427832"/>
            <a:ext cx="1230111" cy="4563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Genes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DD5A016-4F69-A44E-8768-FFEFE3F07E94}"/>
              </a:ext>
            </a:extLst>
          </p:cNvPr>
          <p:cNvSpPr txBox="1">
            <a:spLocks/>
          </p:cNvSpPr>
          <p:nvPr/>
        </p:nvSpPr>
        <p:spPr>
          <a:xfrm>
            <a:off x="3731066" y="5534715"/>
            <a:ext cx="3655386" cy="4563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Individuals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0AE0570C-4468-0C4B-833F-9D8AD455A7C2}"/>
              </a:ext>
            </a:extLst>
          </p:cNvPr>
          <p:cNvSpPr/>
          <p:nvPr/>
        </p:nvSpPr>
        <p:spPr>
          <a:xfrm rot="16200000">
            <a:off x="1473930" y="1669479"/>
            <a:ext cx="245959" cy="511282"/>
          </a:xfrm>
          <a:prstGeom prst="rightBrace">
            <a:avLst>
              <a:gd name="adj1" fmla="val 69167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7034BF79-D801-7742-AFCF-A67D0963F6A7}"/>
              </a:ext>
            </a:extLst>
          </p:cNvPr>
          <p:cNvSpPr/>
          <p:nvPr/>
        </p:nvSpPr>
        <p:spPr>
          <a:xfrm rot="16200000">
            <a:off x="2180352" y="1614224"/>
            <a:ext cx="245959" cy="621792"/>
          </a:xfrm>
          <a:prstGeom prst="rightBrace">
            <a:avLst>
              <a:gd name="adj1" fmla="val 69167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9284E1EF-46C2-6241-8A51-B1DDD66D594C}"/>
              </a:ext>
            </a:extLst>
          </p:cNvPr>
          <p:cNvSpPr/>
          <p:nvPr/>
        </p:nvSpPr>
        <p:spPr>
          <a:xfrm rot="16200000">
            <a:off x="3490669" y="1053710"/>
            <a:ext cx="245959" cy="1719072"/>
          </a:xfrm>
          <a:prstGeom prst="rightBrace">
            <a:avLst>
              <a:gd name="adj1" fmla="val 69167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FD966CA0-C692-EB49-9D8F-4045DE68AA7F}"/>
              </a:ext>
            </a:extLst>
          </p:cNvPr>
          <p:cNvSpPr/>
          <p:nvPr/>
        </p:nvSpPr>
        <p:spPr>
          <a:xfrm rot="16200000">
            <a:off x="4767536" y="1567052"/>
            <a:ext cx="245959" cy="713232"/>
          </a:xfrm>
          <a:prstGeom prst="rightBrace">
            <a:avLst>
              <a:gd name="adj1" fmla="val 69167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437246ED-2981-EE47-B8DF-62B8D405E044}"/>
              </a:ext>
            </a:extLst>
          </p:cNvPr>
          <p:cNvSpPr/>
          <p:nvPr/>
        </p:nvSpPr>
        <p:spPr>
          <a:xfrm rot="16200000">
            <a:off x="5343609" y="1704212"/>
            <a:ext cx="245959" cy="438912"/>
          </a:xfrm>
          <a:prstGeom prst="rightBrace">
            <a:avLst>
              <a:gd name="adj1" fmla="val 69167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ED3CE169-BBB1-4742-A73A-015246C998B5}"/>
              </a:ext>
            </a:extLst>
          </p:cNvPr>
          <p:cNvSpPr/>
          <p:nvPr/>
        </p:nvSpPr>
        <p:spPr>
          <a:xfrm rot="16200000">
            <a:off x="6101613" y="1475612"/>
            <a:ext cx="245959" cy="896112"/>
          </a:xfrm>
          <a:prstGeom prst="rightBrace">
            <a:avLst>
              <a:gd name="adj1" fmla="val 69167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6970696E-1AE4-6E44-AAFB-F9F8894C065D}"/>
              </a:ext>
            </a:extLst>
          </p:cNvPr>
          <p:cNvSpPr/>
          <p:nvPr/>
        </p:nvSpPr>
        <p:spPr>
          <a:xfrm rot="16200000">
            <a:off x="7088217" y="1459977"/>
            <a:ext cx="245959" cy="896112"/>
          </a:xfrm>
          <a:prstGeom prst="rightBrace">
            <a:avLst>
              <a:gd name="adj1" fmla="val 69167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52524E-A6CB-1F43-B179-98C377B0ADF3}"/>
              </a:ext>
            </a:extLst>
          </p:cNvPr>
          <p:cNvSpPr txBox="1"/>
          <p:nvPr/>
        </p:nvSpPr>
        <p:spPr>
          <a:xfrm>
            <a:off x="-166256" y="6142579"/>
            <a:ext cx="9357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Identifying Regulatory Mechanisms using Individual Variation Reveals Key Role for Chromatin Modification.  [Su-In Lee, Dana 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Pe'er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, Aimee M. Dudley, George M. Church and Daphne Koller. ’06]</a:t>
            </a:r>
          </a:p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A6EC50-A22D-D34D-8A17-0DB130AEB79B}"/>
              </a:ext>
            </a:extLst>
          </p:cNvPr>
          <p:cNvSpPr txBox="1"/>
          <p:nvPr/>
        </p:nvSpPr>
        <p:spPr>
          <a:xfrm>
            <a:off x="6409832" y="1240227"/>
            <a:ext cx="160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Cluster 7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8FCF5C-A0F7-F74F-B677-0BB51126F4F4}"/>
              </a:ext>
            </a:extLst>
          </p:cNvPr>
          <p:cNvSpPr txBox="1"/>
          <p:nvPr/>
        </p:nvSpPr>
        <p:spPr>
          <a:xfrm>
            <a:off x="528029" y="1246909"/>
            <a:ext cx="160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Cluster 1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562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Supervised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73" y="1683809"/>
            <a:ext cx="8098433" cy="5061521"/>
          </a:xfrm>
        </p:spPr>
      </p:pic>
    </p:spTree>
    <p:extLst>
      <p:ext uri="{BB962C8B-B14F-4D97-AF65-F5344CB8AC3E}">
        <p14:creationId xmlns:p14="http://schemas.microsoft.com/office/powerpoint/2010/main" val="110918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66882-B361-6842-8F78-E01C74B90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Clustering Words with Similar Meanings (Hierarchically)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F6E60-464B-5641-8F15-684059A2D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8959"/>
            <a:ext cx="9144000" cy="27912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5300CD-B95B-6140-BE46-AFA047C3EC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33"/>
          <a:stretch/>
        </p:blipFill>
        <p:spPr>
          <a:xfrm>
            <a:off x="228600" y="4300168"/>
            <a:ext cx="8915400" cy="146685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6F56E6-F384-3B4B-9697-0AF035EC6D82}"/>
              </a:ext>
            </a:extLst>
          </p:cNvPr>
          <p:cNvSpPr txBox="1">
            <a:spLocks/>
          </p:cNvSpPr>
          <p:nvPr/>
        </p:nvSpPr>
        <p:spPr>
          <a:xfrm>
            <a:off x="3942607" y="6410912"/>
            <a:ext cx="5201393" cy="894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000" dirty="0">
                <a:solidFill>
                  <a:srgbClr val="7030A0"/>
                </a:solidFill>
              </a:rPr>
              <a:t>[Arora-Ge-Liang-</a:t>
            </a:r>
            <a:r>
              <a:rPr lang="en-US" altLang="zh-CN" sz="2000" dirty="0">
                <a:solidFill>
                  <a:srgbClr val="7030A0"/>
                </a:solidFill>
              </a:rPr>
              <a:t>M.</a:t>
            </a:r>
            <a:r>
              <a:rPr lang="en-US" sz="2000" dirty="0">
                <a:solidFill>
                  <a:srgbClr val="7030A0"/>
                </a:solidFill>
              </a:rPr>
              <a:t>-</a:t>
            </a:r>
            <a:r>
              <a:rPr lang="en-US" sz="2000" dirty="0" err="1">
                <a:solidFill>
                  <a:srgbClr val="7030A0"/>
                </a:solidFill>
              </a:rPr>
              <a:t>Risteski</a:t>
            </a:r>
            <a:r>
              <a:rPr lang="en-US" altLang="zh-Hans" sz="2000" dirty="0">
                <a:solidFill>
                  <a:srgbClr val="7030A0"/>
                </a:solidFill>
              </a:rPr>
              <a:t>,</a:t>
            </a:r>
            <a:r>
              <a:rPr lang="zh-Hans" altLang="en-US" sz="2000" dirty="0">
                <a:solidFill>
                  <a:srgbClr val="7030A0"/>
                </a:solidFill>
              </a:rPr>
              <a:t> </a:t>
            </a:r>
            <a:r>
              <a:rPr lang="en-US" altLang="zh-Hans" sz="2000" dirty="0">
                <a:solidFill>
                  <a:srgbClr val="7030A0"/>
                </a:solidFill>
              </a:rPr>
              <a:t>TACL</a:t>
            </a:r>
            <a:r>
              <a:rPr lang="en-US" sz="2000" dirty="0">
                <a:solidFill>
                  <a:srgbClr val="7030A0"/>
                </a:solidFill>
              </a:rPr>
              <a:t>’1</a:t>
            </a:r>
            <a:r>
              <a:rPr lang="en-US" altLang="zh-Hans" sz="2000" dirty="0">
                <a:solidFill>
                  <a:srgbClr val="7030A0"/>
                </a:solidFill>
              </a:rPr>
              <a:t>7</a:t>
            </a:r>
            <a:r>
              <a:rPr lang="en-US" altLang="zh-CN" sz="2000" dirty="0">
                <a:solidFill>
                  <a:srgbClr val="7030A0"/>
                </a:solidFill>
              </a:rPr>
              <a:t>,18</a:t>
            </a:r>
            <a:r>
              <a:rPr lang="en-US" sz="2000" dirty="0">
                <a:solidFill>
                  <a:srgbClr val="7030A0"/>
                </a:solidFill>
              </a:rPr>
              <a:t>]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3079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AC10C-A4F2-E146-B91E-49397984C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22" y="1852552"/>
            <a:ext cx="8563356" cy="1888176"/>
          </a:xfrm>
        </p:spPr>
        <p:txBody>
          <a:bodyPr>
            <a:normAutofit/>
          </a:bodyPr>
          <a:lstStyle/>
          <a:p>
            <a:pPr algn="ctr"/>
            <a:r>
              <a:rPr lang="en-US" altLang="zh-CN" sz="5000" dirty="0"/>
              <a:t>Reinforcement</a:t>
            </a:r>
            <a:r>
              <a:rPr lang="en-US" sz="5000" dirty="0"/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3125080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921D49-D9C1-E306-DD8A-D98851A02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2" y="636814"/>
            <a:ext cx="9107076" cy="476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304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EB8C0-29D9-5C4E-9571-3EDF78728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0"/>
            <a:ext cx="8563356" cy="55524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Reinforcement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1772C-7D54-AE48-9DD0-5FDF235B0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635" y="657453"/>
            <a:ext cx="8563356" cy="4563836"/>
          </a:xfrm>
        </p:spPr>
        <p:txBody>
          <a:bodyPr/>
          <a:lstStyle/>
          <a:p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algorithm</a:t>
            </a:r>
            <a:r>
              <a:rPr lang="zh-CN" altLang="en-US" sz="2400" dirty="0"/>
              <a:t> </a:t>
            </a:r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/>
              <a:t>collect</a:t>
            </a:r>
            <a:r>
              <a:rPr lang="zh-CN" altLang="en-US" sz="2400" dirty="0"/>
              <a:t> </a:t>
            </a:r>
            <a:r>
              <a:rPr lang="en-US" altLang="zh-CN" sz="2400" dirty="0"/>
              <a:t>data</a:t>
            </a:r>
            <a:r>
              <a:rPr lang="zh-CN" altLang="en-US" sz="2400" dirty="0"/>
              <a:t> </a:t>
            </a:r>
            <a:r>
              <a:rPr lang="en-US" altLang="zh-CN" sz="2400" dirty="0"/>
              <a:t>interactively</a:t>
            </a: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B7D3065-2596-3446-BEC0-860EF3F3964A}"/>
              </a:ext>
            </a:extLst>
          </p:cNvPr>
          <p:cNvSpPr txBox="1">
            <a:spLocks/>
          </p:cNvSpPr>
          <p:nvPr/>
        </p:nvSpPr>
        <p:spPr>
          <a:xfrm>
            <a:off x="6174445" y="1696986"/>
            <a:ext cx="3057024" cy="7814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Improve the strategy based on the feedbacks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7560E9-2E76-DB48-8307-F78F171E95C4}"/>
              </a:ext>
            </a:extLst>
          </p:cNvPr>
          <p:cNvSpPr txBox="1"/>
          <p:nvPr/>
        </p:nvSpPr>
        <p:spPr>
          <a:xfrm>
            <a:off x="2734507" y="1657433"/>
            <a:ext cx="1325880" cy="821026"/>
          </a:xfrm>
          <a:prstGeom prst="rect">
            <a:avLst/>
          </a:prstGeom>
          <a:noFill/>
          <a:ln w="28575">
            <a:solidFill>
              <a:srgbClr val="0099FF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Data collection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F906BD-92AA-A444-A0F1-387A3B4F8208}"/>
              </a:ext>
            </a:extLst>
          </p:cNvPr>
          <p:cNvSpPr txBox="1"/>
          <p:nvPr/>
        </p:nvSpPr>
        <p:spPr>
          <a:xfrm>
            <a:off x="4460397" y="1657433"/>
            <a:ext cx="1450984" cy="822960"/>
          </a:xfrm>
          <a:prstGeom prst="rect">
            <a:avLst/>
          </a:prstGeom>
          <a:noFill/>
          <a:ln w="28575">
            <a:solidFill>
              <a:srgbClr val="0099FF"/>
            </a:solidFill>
          </a:ln>
        </p:spPr>
        <p:txBody>
          <a:bodyPr wrap="square" rtlCol="0" anchor="ctr">
            <a:normAutofit/>
          </a:bodyPr>
          <a:lstStyle/>
          <a:p>
            <a:pPr algn="ctr"/>
            <a:r>
              <a:rPr lang="en-US" sz="2600" dirty="0">
                <a:latin typeface="Calibri" charset="0"/>
                <a:ea typeface="Calibri" charset="0"/>
                <a:cs typeface="Calibri" charset="0"/>
              </a:rPr>
              <a:t>Training</a:t>
            </a:r>
            <a:endParaRPr lang="en-US" sz="2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82DEEE84-C6C6-A24E-9C02-887AE558C484}"/>
              </a:ext>
            </a:extLst>
          </p:cNvPr>
          <p:cNvSpPr/>
          <p:nvPr/>
        </p:nvSpPr>
        <p:spPr>
          <a:xfrm>
            <a:off x="3397447" y="1310246"/>
            <a:ext cx="1779102" cy="939114"/>
          </a:xfrm>
          <a:prstGeom prst="arc">
            <a:avLst>
              <a:gd name="adj1" fmla="val 11301748"/>
              <a:gd name="adj2" fmla="val 20966830"/>
            </a:avLst>
          </a:prstGeom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0A7B0C0E-5690-9D4F-9F17-C745A5CCEB55}"/>
              </a:ext>
            </a:extLst>
          </p:cNvPr>
          <p:cNvSpPr/>
          <p:nvPr/>
        </p:nvSpPr>
        <p:spPr>
          <a:xfrm rot="10800000">
            <a:off x="3418362" y="1905928"/>
            <a:ext cx="1779102" cy="939114"/>
          </a:xfrm>
          <a:prstGeom prst="arc">
            <a:avLst>
              <a:gd name="adj1" fmla="val 11301748"/>
              <a:gd name="adj2" fmla="val 20966830"/>
            </a:avLst>
          </a:prstGeom>
          <a:ln w="38100">
            <a:solidFill>
              <a:srgbClr val="FF26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4F702FC-EC34-8145-ADC1-FC96B8319A89}"/>
              </a:ext>
            </a:extLst>
          </p:cNvPr>
          <p:cNvSpPr txBox="1">
            <a:spLocks/>
          </p:cNvSpPr>
          <p:nvPr/>
        </p:nvSpPr>
        <p:spPr>
          <a:xfrm>
            <a:off x="-88508" y="1657433"/>
            <a:ext cx="2734507" cy="698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 Try the strategy and collect feedbacks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71" y="2951771"/>
            <a:ext cx="6641831" cy="391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8" grpId="0" animBg="1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A1E64-A010-2949-A134-E573A97AF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644" y="204783"/>
            <a:ext cx="8563356" cy="1441099"/>
          </a:xfrm>
        </p:spPr>
        <p:txBody>
          <a:bodyPr>
            <a:normAutofit/>
          </a:bodyPr>
          <a:lstStyle/>
          <a:p>
            <a:r>
              <a:rPr lang="en-US" altLang="zh-CN" dirty="0"/>
              <a:t>Various Algorithms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914772"/>
            <a:ext cx="882967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29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11FC-B26F-1176-AACE-758FAC85B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232" y="142875"/>
            <a:ext cx="6343650" cy="400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0B9FA6-A33C-0B5E-5B60-F3BEFC42C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33" y="685799"/>
            <a:ext cx="4319467" cy="32180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3B3025-A7B7-E8D2-F95C-A9582B636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743" y="3762711"/>
            <a:ext cx="5976257" cy="295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34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074311-0469-1CFF-8DF0-0A74C5BC5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232" y="142875"/>
            <a:ext cx="6343650" cy="4000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772299-39DC-489E-024E-B8A23A8F7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79" y="542925"/>
            <a:ext cx="7553325" cy="1285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9CE022-3789-C235-D32B-AFE88A884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03" y="2000249"/>
            <a:ext cx="8184785" cy="18696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B261AB-48A8-3D83-BFF0-6AA0FE70E59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19840" y="4197804"/>
            <a:ext cx="5212329" cy="5538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06C354-B9A9-8832-82E4-E4432767F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8213" y="5295900"/>
            <a:ext cx="490537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B271AC-ECD9-5375-D019-9BB547890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19" y="334055"/>
            <a:ext cx="8529638" cy="43900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B5822D-38D3-9DFE-CF42-4D29B2CE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224" y="4724150"/>
            <a:ext cx="8031957" cy="54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487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B8FEA-53F7-C34B-83C0-B824CE9DE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322" y="0"/>
            <a:ext cx="8563356" cy="976775"/>
          </a:xfrm>
        </p:spPr>
        <p:txBody>
          <a:bodyPr/>
          <a:lstStyle/>
          <a:p>
            <a:r>
              <a:rPr lang="en-US" dirty="0"/>
              <a:t>Definition of Machine Learning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0D0C4C0-1083-3043-B25B-A36CE4B7A4AB}"/>
              </a:ext>
            </a:extLst>
          </p:cNvPr>
          <p:cNvSpPr txBox="1">
            <a:spLocks/>
          </p:cNvSpPr>
          <p:nvPr/>
        </p:nvSpPr>
        <p:spPr>
          <a:xfrm>
            <a:off x="168214" y="931565"/>
            <a:ext cx="7191756" cy="12814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Arthur Samuel (1959): Machine Learning is the field of study that gives the computer the ability to learn.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46187" y="2405342"/>
            <a:ext cx="6857999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[</a:t>
            </a:r>
            <a:r>
              <a:rPr lang="en-US" sz="2400" dirty="0"/>
              <a:t>Kevin Murphy] algorithms that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automatically detect patterns in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use the uncovered patterns to predict future data or other outcomes of interest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6F42E7-634A-8481-8824-686CCC213664}"/>
              </a:ext>
            </a:extLst>
          </p:cNvPr>
          <p:cNvSpPr txBox="1"/>
          <p:nvPr/>
        </p:nvSpPr>
        <p:spPr>
          <a:xfrm>
            <a:off x="290322" y="4227370"/>
            <a:ext cx="8534915" cy="1015663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latin typeface="Century Gothic" panose="020B0502020202020204" pitchFamily="34" charset="0"/>
              </a:rPr>
              <a:t>Machine learning is a subcategory within the field of computer science, which allows you to implement artificial intelligence. So it’s kind of a mechanism to get you to artificial intelligence.</a:t>
            </a:r>
          </a:p>
        </p:txBody>
      </p:sp>
    </p:spTree>
    <p:extLst>
      <p:ext uri="{BB962C8B-B14F-4D97-AF65-F5344CB8AC3E}">
        <p14:creationId xmlns:p14="http://schemas.microsoft.com/office/powerpoint/2010/main" val="1149351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B8FEA-53F7-C34B-83C0-B824CE9DE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57281"/>
            <a:ext cx="8563356" cy="543364"/>
          </a:xfrm>
        </p:spPr>
        <p:txBody>
          <a:bodyPr>
            <a:normAutofit fontScale="90000"/>
          </a:bodyPr>
          <a:lstStyle/>
          <a:p>
            <a:r>
              <a:rPr lang="en-US" dirty="0"/>
              <a:t>Definition of Machine Learning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0D0C4C0-1083-3043-B25B-A36CE4B7A4AB}"/>
              </a:ext>
            </a:extLst>
          </p:cNvPr>
          <p:cNvSpPr txBox="1">
            <a:spLocks/>
          </p:cNvSpPr>
          <p:nvPr/>
        </p:nvSpPr>
        <p:spPr>
          <a:xfrm>
            <a:off x="400050" y="3930731"/>
            <a:ext cx="6843898" cy="21228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E85583-93D3-A340-A1AE-F78E0D46DD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816" y="3725407"/>
            <a:ext cx="2042556" cy="204255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121220-6B13-D04C-BA60-E1AE0377ACED}"/>
              </a:ext>
            </a:extLst>
          </p:cNvPr>
          <p:cNvSpPr txBox="1">
            <a:spLocks/>
          </p:cNvSpPr>
          <p:nvPr/>
        </p:nvSpPr>
        <p:spPr>
          <a:xfrm>
            <a:off x="400050" y="4127053"/>
            <a:ext cx="6570766" cy="4563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Experience (data): games played by the program (with itself)</a:t>
            </a:r>
          </a:p>
          <a:p>
            <a:pPr marL="0" indent="0">
              <a:buNone/>
            </a:pPr>
            <a:r>
              <a:rPr lang="en-US" dirty="0"/>
              <a:t>Performance measure: winning rate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597" y="733419"/>
            <a:ext cx="785812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9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4763493C590D4A80EE1F1100EA777B" ma:contentTypeVersion="9" ma:contentTypeDescription="Create a new document." ma:contentTypeScope="" ma:versionID="24653908da6d41cdf3a74457b3263c17">
  <xsd:schema xmlns:xsd="http://www.w3.org/2001/XMLSchema" xmlns:xs="http://www.w3.org/2001/XMLSchema" xmlns:p="http://schemas.microsoft.com/office/2006/metadata/properties" xmlns:ns2="33909a63-c61f-4aee-87d9-b5e086d7d857" xmlns:ns3="d8df50cf-dedb-45d8-bfee-1b0fabebf508" targetNamespace="http://schemas.microsoft.com/office/2006/metadata/properties" ma:root="true" ma:fieldsID="e815cd6a1a152ee18ede35c64595eb69" ns2:_="" ns3:_="">
    <xsd:import namespace="33909a63-c61f-4aee-87d9-b5e086d7d857"/>
    <xsd:import namespace="d8df50cf-dedb-45d8-bfee-1b0fabebf50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909a63-c61f-4aee-87d9-b5e086d7d8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df50cf-dedb-45d8-bfee-1b0fabebf508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241CE39-A512-4E22-B7C0-5C18671964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3909a63-c61f-4aee-87d9-b5e086d7d857"/>
    <ds:schemaRef ds:uri="d8df50cf-dedb-45d8-bfee-1b0fabebf50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7008EF9-A0B3-4736-8E0B-43ED85FC30C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C5CB3E-3BD9-4131-988D-6F876E5FAA8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119372</TotalTime>
  <Words>768</Words>
  <Application>Microsoft Office PowerPoint</Application>
  <PresentationFormat>On-screen Show (4:3)</PresentationFormat>
  <Paragraphs>139</Paragraphs>
  <Slides>41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Century Gothic</vt:lpstr>
      <vt:lpstr>Rockwell</vt:lpstr>
      <vt:lpstr>Rockwell Condensed</vt:lpstr>
      <vt:lpstr>Wingdings</vt:lpstr>
      <vt:lpstr>Wingdings 2</vt:lpstr>
      <vt:lpstr>HDOfficeLightV0</vt:lpstr>
      <vt:lpstr>Wood Type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Definition of Machine Learning</vt:lpstr>
      <vt:lpstr>Definition of Machine Learning</vt:lpstr>
      <vt:lpstr>PowerPoint Presentation</vt:lpstr>
      <vt:lpstr>PowerPoint Presentation</vt:lpstr>
      <vt:lpstr>Taxonomy of Machine Learning  (A Simplistic View Based on Tasks)  </vt:lpstr>
      <vt:lpstr>Taxonomy of Machine Learning  (A Simplistic View Based on Tasks)  </vt:lpstr>
      <vt:lpstr>Supervised Learning</vt:lpstr>
      <vt:lpstr>PowerPoint Presentation</vt:lpstr>
      <vt:lpstr>PowerPoint Presentation</vt:lpstr>
      <vt:lpstr>PowerPoint Presentation</vt:lpstr>
      <vt:lpstr>PowerPoint Presentation</vt:lpstr>
      <vt:lpstr>Housing Price Prediction</vt:lpstr>
      <vt:lpstr>Housing Price Prediction</vt:lpstr>
      <vt:lpstr>More Features </vt:lpstr>
      <vt:lpstr>High-dimensional Features</vt:lpstr>
      <vt:lpstr>Supervised Learning Notation</vt:lpstr>
      <vt:lpstr>PowerPoint Presentation</vt:lpstr>
      <vt:lpstr>Data Representation</vt:lpstr>
      <vt:lpstr>Regression vs Classification</vt:lpstr>
      <vt:lpstr>Supervised Learning in Computer Vision</vt:lpstr>
      <vt:lpstr>Supervised Learning in Computer Vision</vt:lpstr>
      <vt:lpstr>Supervised Learning in Natural Language Processing</vt:lpstr>
      <vt:lpstr>What is Machine Learning ? (by examples)</vt:lpstr>
      <vt:lpstr>PowerPoint Presentation</vt:lpstr>
      <vt:lpstr>PowerPoint Presentation</vt:lpstr>
      <vt:lpstr>Unsupervised Learning</vt:lpstr>
      <vt:lpstr>Unsupervised Learning</vt:lpstr>
      <vt:lpstr>Clustering </vt:lpstr>
      <vt:lpstr>Clustering Genes</vt:lpstr>
      <vt:lpstr>Un Supervised</vt:lpstr>
      <vt:lpstr>Clustering Words with Similar Meanings (Hierarchically)</vt:lpstr>
      <vt:lpstr>Reinforcement Learning</vt:lpstr>
      <vt:lpstr>Reinforcement Learning</vt:lpstr>
      <vt:lpstr>Various Algorithms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linear algebraic structure of word meanings</dc:title>
  <dc:creator>Tengyu Ma</dc:creator>
  <cp:lastModifiedBy>Dr. Khurram Jadoon khan Asstt. Professor FCS</cp:lastModifiedBy>
  <cp:revision>8154</cp:revision>
  <cp:lastPrinted>2018-08-07T09:13:45Z</cp:lastPrinted>
  <dcterms:created xsi:type="dcterms:W3CDTF">2015-11-04T02:59:43Z</dcterms:created>
  <dcterms:modified xsi:type="dcterms:W3CDTF">2024-11-26T07:48:58Z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0x010100624763493C590D4A80EE1F1100EA777B</vt:lpwstr>
  </property>
</Properties>
</file>